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258" r:id="rId4"/>
    <p:sldId id="265" r:id="rId5"/>
    <p:sldId id="272" r:id="rId6"/>
    <p:sldId id="303" r:id="rId7"/>
    <p:sldId id="271" r:id="rId8"/>
    <p:sldId id="274" r:id="rId9"/>
    <p:sldId id="267" r:id="rId10"/>
    <p:sldId id="268" r:id="rId11"/>
    <p:sldId id="270" r:id="rId12"/>
    <p:sldId id="277" r:id="rId13"/>
    <p:sldId id="278" r:id="rId14"/>
    <p:sldId id="279" r:id="rId15"/>
    <p:sldId id="329" r:id="rId16"/>
    <p:sldId id="304" r:id="rId17"/>
    <p:sldId id="286" r:id="rId18"/>
    <p:sldId id="342" r:id="rId19"/>
    <p:sldId id="289" r:id="rId20"/>
    <p:sldId id="290" r:id="rId21"/>
    <p:sldId id="287" r:id="rId22"/>
    <p:sldId id="291" r:id="rId23"/>
    <p:sldId id="312" r:id="rId24"/>
    <p:sldId id="292" r:id="rId25"/>
    <p:sldId id="293" r:id="rId26"/>
    <p:sldId id="340" r:id="rId27"/>
    <p:sldId id="294" r:id="rId28"/>
    <p:sldId id="295" r:id="rId29"/>
    <p:sldId id="335" r:id="rId30"/>
    <p:sldId id="336" r:id="rId31"/>
    <p:sldId id="337" r:id="rId32"/>
    <p:sldId id="341" r:id="rId33"/>
    <p:sldId id="338" r:id="rId34"/>
    <p:sldId id="339" r:id="rId35"/>
    <p:sldId id="332" r:id="rId36"/>
    <p:sldId id="331" r:id="rId37"/>
    <p:sldId id="343" r:id="rId38"/>
    <p:sldId id="297" r:id="rId39"/>
    <p:sldId id="347" r:id="rId40"/>
    <p:sldId id="346" r:id="rId41"/>
    <p:sldId id="344" r:id="rId42"/>
    <p:sldId id="345" r:id="rId43"/>
    <p:sldId id="310" r:id="rId44"/>
    <p:sldId id="348" r:id="rId45"/>
    <p:sldId id="349" r:id="rId46"/>
    <p:sldId id="350" r:id="rId47"/>
    <p:sldId id="300" r:id="rId48"/>
    <p:sldId id="323" r:id="rId49"/>
    <p:sldId id="324" r:id="rId50"/>
    <p:sldId id="325" r:id="rId51"/>
    <p:sldId id="326" r:id="rId52"/>
    <p:sldId id="327" r:id="rId53"/>
    <p:sldId id="301" r:id="rId54"/>
    <p:sldId id="305" r:id="rId55"/>
    <p:sldId id="314" r:id="rId56"/>
    <p:sldId id="318" r:id="rId57"/>
    <p:sldId id="319" r:id="rId58"/>
    <p:sldId id="320" r:id="rId59"/>
    <p:sldId id="321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774"/>
    <a:srgbClr val="3798A3"/>
    <a:srgbClr val="3899A4"/>
    <a:srgbClr val="3898A3"/>
    <a:srgbClr val="4CB050"/>
    <a:srgbClr val="032D2B"/>
    <a:srgbClr val="FBAA67"/>
    <a:srgbClr val="005E7F"/>
    <a:srgbClr val="A0B6E0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9D3-5B91-5364-5FB1-156F3BA47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4E9FF-EB90-9416-3F3D-A23076C1F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01F4B-2DD2-569A-E3EA-5D3CFB3D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96690-A915-7A57-3832-85CFF305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D3C4C-17F1-F881-0C31-27E6059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5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0B7E-3E7B-3E0F-9BF4-ED72C9FF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C1E84-BD5E-13BC-AEE1-8561AE9DE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7EC4A-7C77-6CFA-277D-4CC12411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BDE7-2427-07B3-7B6C-3C666280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5D205-A38F-06AB-4351-FA01C818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8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F9223-6CD5-4F08-35A4-F5F80D668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26AF0-B176-20F2-1A9D-8226EE620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A516B-8082-59BC-F6F0-34E0EC37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47531-4569-1377-6D1C-3FCB3ACDE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8EC44-85DA-A234-5ADA-FA3B4980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7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4CDC-51E0-88C9-6D81-FE92D949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48E6E-2B7A-8955-25A3-308EF5C66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8F1D-DA06-1DDE-0643-58EB7A78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DD543-331A-FB53-0FDF-8D88342A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A91E3-A543-F6A0-94F4-1B96B09B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7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2D90-09F9-F4CC-CAAD-67E700C1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FD211-215C-198A-7AF5-AFA5F51CE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C9B26-43F4-FB04-D0FB-D1EF08DA7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90B77-5766-9B4E-DD39-0D7A6F83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C5C3B-FABB-1035-A2AB-9A8780B1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1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23DD-FA29-C8DC-97A5-D20B36DC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DAC68-9BCE-387B-5482-B274DB946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0E7D7-0157-1E46-3DDF-4FB8050BE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BFD43-C057-FE8E-70FE-7E048120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48894-589A-19BF-6064-4BB2BFC0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4E7F6-510F-7687-865C-106A6C4A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46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E899-8B3A-281A-80A6-43C8B90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D6E1B-8C29-250A-3C5A-17985F12B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A6E1F-7513-81B7-E1AF-F83B88A36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981329-7EEB-C504-7AB2-4CC05CAA4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7720-40C3-8DBA-18E2-405A559A6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E2DE4-4551-BCFB-51B3-1E9AD6BF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8AFB6-871B-1EEA-79C5-9E7F41A5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F18C4-D137-AAD4-B342-FE1C5C47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2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0650-7881-BBA3-E5A2-B9B542E0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809F8-702B-8119-2593-5941AFC6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CFE43-5934-399C-76DD-F9AA8A7C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916DC-0EF7-2282-D89B-BF355D78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3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3CA6B-C367-9CF8-B0C5-1E047FB3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F8006-8E6D-095E-3261-21B32F0A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2746B-FFC4-C864-E1B4-03D8F5F7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7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757F-CF32-9A44-E962-59925AA6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BD723-38D3-FCD2-78CA-26D1BF033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9D5E4-F77A-2E1A-BDBA-FA1145951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D8D89-C2A9-4EBC-EFC3-7A80063E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8A327-0CDB-F0B0-9C0C-F98F98AF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8CA74-DAC7-69DA-4E26-ABF94D4C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7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91AF-40FA-5B89-64A1-8ADEBB19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31B6B-2B4C-ACD9-66C9-478F97B62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ACDC9-CC16-62FA-81DF-ADBE7BF5C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B6443-95A3-D22C-3DFB-7AD18F5F2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8CEF7-F6CE-B600-1B17-D8E5E1A91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15C1F-E7F3-7DD0-DBB1-3AE53FEE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6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613EBD-6EE9-34CF-8AF4-68CDABF4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86484-05D9-147B-158B-E4C6EBE89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03076-EB39-96AF-2F9F-B6CFCED14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967E-D93A-4340-8E29-103A36CF6BC2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F248-1855-C6D6-D550-72B028940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49FD9-4B23-EA85-619E-362588842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B33AF-3C85-4379-8E88-183DB958A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3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877802/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www.researchgate.net/publication/378862866_Implementing_Image_Processing_and_Deep_Learning_Techniques_to_Analyze_Skin_Cancer_Images" TargetMode="External"/><Relationship Id="rId7" Type="http://schemas.openxmlformats.org/officeDocument/2006/relationships/hyperlink" Target="https://www.bing.com/ck/a?!&amp;&amp;p=b800902f8d114f25JmltdHM9MTcwNzYwOTYwMCZpZ3VpZD0zOWMzMDI1MC0yMjc4LTY5YTMtMTNjMS0xMWRiMjNhNTY4M2UmaW5zaWQ9NTIwMg&amp;ptn=3&amp;ver=2&amp;hsh=3&amp;fclid=39c30250-2278-69a3-13c1-11db23a5683e&amp;psq=ieee&amp;u=a1aHR0cHM6Ly93d3cuaWVlZS5vcmcv&amp;ntb=1" TargetMode="External"/><Relationship Id="rId12" Type="http://schemas.openxmlformats.org/officeDocument/2006/relationships/hyperlink" Target="https://www.researchgate.net/publication/388831444_Enhancing_Skin_Cancer_Detection_A_Study_on_Feature_Selection_Methods_for_Image_Classific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document/3294974" TargetMode="External"/><Relationship Id="rId11" Type="http://schemas.openxmlformats.org/officeDocument/2006/relationships/hyperlink" Target="https://www.bing.com/ck/a?!&amp;&amp;p=f5db202369e78ca5JmltdHM9MTcwNzYwOTYwMCZpZ3VpZD0zOWMzMDI1MC0yMjc4LTY5YTMtMTNjMS0xMWRiMjNhNTY4M2UmaW5zaWQ9NTIxMQ&amp;ptn=3&amp;ver=2&amp;hsh=3&amp;fclid=39c30250-2278-69a3-13c1-11db23a5683e&amp;psq=arxiv&amp;u=a1aHR0cHM6Ly9hcnhpdi5vcmcv&amp;ntb=1" TargetMode="External"/><Relationship Id="rId5" Type="http://schemas.openxmlformats.org/officeDocument/2006/relationships/hyperlink" Target="https://www.proquest.com/openview/7adaaf72da202e30caf42f9d025cad18/1?pq-origsite=gscholar&amp;cbl=1686339" TargetMode="External"/><Relationship Id="rId10" Type="http://schemas.openxmlformats.org/officeDocument/2006/relationships/hyperlink" Target="https://malque.pub/ojs/index.php/msj/article/view/5388" TargetMode="External"/><Relationship Id="rId4" Type="http://schemas.openxmlformats.org/officeDocument/2006/relationships/hyperlink" Target="https://www.bing.com/ck/a?!&amp;&amp;p=297724c9403d29deJmltdHM9MTcwNzYwOTYwMCZpZ3VpZD0zOWMzMDI1MC0yMjc4LTY5YTMtMTNjMS0xMWRiMjNhNTY4M2UmaW5zaWQ9NTIyNA&amp;ptn=3&amp;ver=2&amp;hsh=3&amp;fclid=39c30250-2278-69a3-13c1-11db23a5683e&amp;psq=Classification+of+Skin+Cancer+Lesions+Using+Explainable+Deep+Learning&amp;u=a1aHR0cHM6Ly93d3cucmVzZWFyY2hnYXRlLm5ldC9wdWJsaWNhdGlvbi8zNjM1NTQ3ODNfQ2xhc3NpZmljYXRpb25fb2ZfU2tpbl9DYW5jZXJfTGVzaW9uc19Vc2luZ19FeHBsYWluYWJsZV9EZWVwX0xlYXJuaW5n&amp;ntb=1" TargetMode="External"/><Relationship Id="rId9" Type="http://schemas.openxmlformats.org/officeDocument/2006/relationships/hyperlink" Target="https://www.bing.com/ck/a?!&amp;&amp;p=cf850d49f5584dcdJmltdHM9MTcwNzYwOTYwMCZpZ3VpZD0zOWMzMDI1MC0yMjc4LTY5YTMtMTNjMS0xMWRiMjNhNTY4M2UmaW5zaWQ9NTE4OQ&amp;ptn=3&amp;ver=2&amp;hsh=3&amp;fclid=39c30250-2278-69a3-13c1-11db23a5683e&amp;psq=An+accurate+and+noninvasive+skin+cancer+screening+based+on+imaging+technique&amp;u=a1aHR0cHM6Ly9vbmxpbmVsaWJyYXJ5LndpbGV5LmNvbS9kb2kvZnVsbC8xMC4xMDAyL2ltYS4yMjYxNg&amp;ntb=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3969F955-495A-135C-D2A0-B775D1768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9428" y="6105234"/>
            <a:ext cx="3087606" cy="3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kern="1200" dirty="0">
                <a:solidFill>
                  <a:srgbClr val="035D6C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B9E7F5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 useBgFill="1">
        <p:nvSpPr>
          <p:cNvPr id="9" name="TextBox 40">
            <a:extLst>
              <a:ext uri="{FF2B5EF4-FFF2-40B4-BE49-F238E27FC236}">
                <a16:creationId xmlns:a16="http://schemas.microsoft.com/office/drawing/2014/main" id="{67CA0A69-8061-BA3F-C304-15854542A019}"/>
              </a:ext>
            </a:extLst>
          </p:cNvPr>
          <p:cNvSpPr txBox="1"/>
          <p:nvPr/>
        </p:nvSpPr>
        <p:spPr>
          <a:xfrm>
            <a:off x="994628" y="4240730"/>
            <a:ext cx="10177205" cy="1200329"/>
          </a:xfrm>
          <a:prstGeom prst="rect">
            <a:avLst/>
          </a:prstGeom>
          <a:effectLst>
            <a:outerShdw blurRad="266700" dist="762000" dir="78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95D4F6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7200" dirty="0">
                <a:solidFill>
                  <a:srgbClr val="0D6774"/>
                </a:solidFill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Skin Diseases Mobile App</a:t>
            </a:r>
            <a:endParaRPr lang="zh-CN" altLang="en-US" sz="7200" dirty="0">
              <a:solidFill>
                <a:srgbClr val="0D6774"/>
              </a:solidFill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17CCD49E-FF2B-41A3-174C-1715D39D5D4D}"/>
              </a:ext>
            </a:extLst>
          </p:cNvPr>
          <p:cNvGrpSpPr/>
          <p:nvPr/>
        </p:nvGrpSpPr>
        <p:grpSpPr>
          <a:xfrm>
            <a:off x="169488" y="61943"/>
            <a:ext cx="1173948" cy="1200330"/>
            <a:chOff x="649053" y="2256869"/>
            <a:chExt cx="860826" cy="763954"/>
          </a:xfrm>
          <a:solidFill>
            <a:srgbClr val="3798A3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3E44367-A43C-6759-DAA5-7611DD3DD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053" y="2256869"/>
              <a:ext cx="860826" cy="763954"/>
            </a:xfrm>
            <a:custGeom>
              <a:avLst/>
              <a:gdLst>
                <a:gd name="T0" fmla="*/ 2061 w 4096"/>
                <a:gd name="T1" fmla="*/ 0 h 3632"/>
                <a:gd name="T2" fmla="*/ 2066 w 4096"/>
                <a:gd name="T3" fmla="*/ 0 h 3632"/>
                <a:gd name="T4" fmla="*/ 2107 w 4096"/>
                <a:gd name="T5" fmla="*/ 29 h 3632"/>
                <a:gd name="T6" fmla="*/ 4096 w 4096"/>
                <a:gd name="T7" fmla="*/ 1304 h 3632"/>
                <a:gd name="T8" fmla="*/ 4096 w 4096"/>
                <a:gd name="T9" fmla="*/ 1306 h 3632"/>
                <a:gd name="T10" fmla="*/ 4089 w 4096"/>
                <a:gd name="T11" fmla="*/ 1308 h 3632"/>
                <a:gd name="T12" fmla="*/ 3367 w 4096"/>
                <a:gd name="T13" fmla="*/ 1728 h 3632"/>
                <a:gd name="T14" fmla="*/ 3367 w 4096"/>
                <a:gd name="T15" fmla="*/ 1472 h 3632"/>
                <a:gd name="T16" fmla="*/ 3369 w 4096"/>
                <a:gd name="T17" fmla="*/ 1403 h 3632"/>
                <a:gd name="T18" fmla="*/ 3239 w 4096"/>
                <a:gd name="T19" fmla="*/ 1314 h 3632"/>
                <a:gd name="T20" fmla="*/ 2840 w 4096"/>
                <a:gd name="T21" fmla="*/ 1190 h 3632"/>
                <a:gd name="T22" fmla="*/ 2292 w 4096"/>
                <a:gd name="T23" fmla="*/ 1130 h 3632"/>
                <a:gd name="T24" fmla="*/ 1806 w 4096"/>
                <a:gd name="T25" fmla="*/ 1130 h 3632"/>
                <a:gd name="T26" fmla="*/ 1203 w 4096"/>
                <a:gd name="T27" fmla="*/ 1205 h 3632"/>
                <a:gd name="T28" fmla="*/ 935 w 4096"/>
                <a:gd name="T29" fmla="*/ 1291 h 3632"/>
                <a:gd name="T30" fmla="*/ 782 w 4096"/>
                <a:gd name="T31" fmla="*/ 1383 h 3632"/>
                <a:gd name="T32" fmla="*/ 781 w 4096"/>
                <a:gd name="T33" fmla="*/ 1732 h 3632"/>
                <a:gd name="T34" fmla="*/ 445 w 4096"/>
                <a:gd name="T35" fmla="*/ 1532 h 3632"/>
                <a:gd name="T36" fmla="*/ 443 w 4096"/>
                <a:gd name="T37" fmla="*/ 1644 h 3632"/>
                <a:gd name="T38" fmla="*/ 441 w 4096"/>
                <a:gd name="T39" fmla="*/ 2288 h 3632"/>
                <a:gd name="T40" fmla="*/ 439 w 4096"/>
                <a:gd name="T41" fmla="*/ 2440 h 3632"/>
                <a:gd name="T42" fmla="*/ 440 w 4096"/>
                <a:gd name="T43" fmla="*/ 2512 h 3632"/>
                <a:gd name="T44" fmla="*/ 586 w 4096"/>
                <a:gd name="T45" fmla="*/ 3632 h 3632"/>
                <a:gd name="T46" fmla="*/ 130 w 4096"/>
                <a:gd name="T47" fmla="*/ 3632 h 3632"/>
                <a:gd name="T48" fmla="*/ 197 w 4096"/>
                <a:gd name="T49" fmla="*/ 3169 h 3632"/>
                <a:gd name="T50" fmla="*/ 286 w 4096"/>
                <a:gd name="T51" fmla="*/ 2540 h 3632"/>
                <a:gd name="T52" fmla="*/ 293 w 4096"/>
                <a:gd name="T53" fmla="*/ 2420 h 3632"/>
                <a:gd name="T54" fmla="*/ 295 w 4096"/>
                <a:gd name="T55" fmla="*/ 1796 h 3632"/>
                <a:gd name="T56" fmla="*/ 297 w 4096"/>
                <a:gd name="T57" fmla="*/ 1664 h 3632"/>
                <a:gd name="T58" fmla="*/ 298 w 4096"/>
                <a:gd name="T59" fmla="*/ 1444 h 3632"/>
                <a:gd name="T60" fmla="*/ 0 w 4096"/>
                <a:gd name="T61" fmla="*/ 1266 h 3632"/>
                <a:gd name="T62" fmla="*/ 0 w 4096"/>
                <a:gd name="T63" fmla="*/ 1266 h 3632"/>
                <a:gd name="T64" fmla="*/ 685 w 4096"/>
                <a:gd name="T65" fmla="*/ 845 h 3632"/>
                <a:gd name="T66" fmla="*/ 2061 w 4096"/>
                <a:gd name="T67" fmla="*/ 0 h 3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6" h="3632">
                  <a:moveTo>
                    <a:pt x="2061" y="0"/>
                  </a:moveTo>
                  <a:cubicBezTo>
                    <a:pt x="2066" y="0"/>
                    <a:pt x="2066" y="0"/>
                    <a:pt x="2066" y="0"/>
                  </a:cubicBezTo>
                  <a:cubicBezTo>
                    <a:pt x="2079" y="11"/>
                    <a:pt x="2093" y="20"/>
                    <a:pt x="2107" y="29"/>
                  </a:cubicBezTo>
                  <a:cubicBezTo>
                    <a:pt x="2770" y="454"/>
                    <a:pt x="3433" y="878"/>
                    <a:pt x="4096" y="1304"/>
                  </a:cubicBezTo>
                  <a:cubicBezTo>
                    <a:pt x="4096" y="1306"/>
                    <a:pt x="4096" y="1306"/>
                    <a:pt x="4096" y="1306"/>
                  </a:cubicBezTo>
                  <a:cubicBezTo>
                    <a:pt x="4094" y="1307"/>
                    <a:pt x="4091" y="1308"/>
                    <a:pt x="4089" y="1308"/>
                  </a:cubicBezTo>
                  <a:cubicBezTo>
                    <a:pt x="3848" y="1448"/>
                    <a:pt x="3608" y="1588"/>
                    <a:pt x="3367" y="1728"/>
                  </a:cubicBezTo>
                  <a:cubicBezTo>
                    <a:pt x="3367" y="1643"/>
                    <a:pt x="3367" y="1557"/>
                    <a:pt x="3367" y="1472"/>
                  </a:cubicBezTo>
                  <a:cubicBezTo>
                    <a:pt x="3367" y="1449"/>
                    <a:pt x="3368" y="1426"/>
                    <a:pt x="3369" y="1403"/>
                  </a:cubicBezTo>
                  <a:cubicBezTo>
                    <a:pt x="3329" y="1369"/>
                    <a:pt x="3287" y="1337"/>
                    <a:pt x="3239" y="1314"/>
                  </a:cubicBezTo>
                  <a:cubicBezTo>
                    <a:pt x="3113" y="1252"/>
                    <a:pt x="2977" y="1217"/>
                    <a:pt x="2840" y="1190"/>
                  </a:cubicBezTo>
                  <a:cubicBezTo>
                    <a:pt x="2659" y="1155"/>
                    <a:pt x="2476" y="1138"/>
                    <a:pt x="2292" y="1130"/>
                  </a:cubicBezTo>
                  <a:cubicBezTo>
                    <a:pt x="2130" y="1123"/>
                    <a:pt x="1968" y="1123"/>
                    <a:pt x="1806" y="1130"/>
                  </a:cubicBezTo>
                  <a:cubicBezTo>
                    <a:pt x="1604" y="1140"/>
                    <a:pt x="1401" y="1160"/>
                    <a:pt x="1203" y="1205"/>
                  </a:cubicBezTo>
                  <a:cubicBezTo>
                    <a:pt x="1111" y="1226"/>
                    <a:pt x="1021" y="1253"/>
                    <a:pt x="935" y="1291"/>
                  </a:cubicBezTo>
                  <a:cubicBezTo>
                    <a:pt x="879" y="1314"/>
                    <a:pt x="830" y="1348"/>
                    <a:pt x="782" y="1383"/>
                  </a:cubicBezTo>
                  <a:cubicBezTo>
                    <a:pt x="782" y="1499"/>
                    <a:pt x="782" y="1615"/>
                    <a:pt x="781" y="1732"/>
                  </a:cubicBezTo>
                  <a:cubicBezTo>
                    <a:pt x="668" y="1667"/>
                    <a:pt x="558" y="1598"/>
                    <a:pt x="445" y="1532"/>
                  </a:cubicBezTo>
                  <a:cubicBezTo>
                    <a:pt x="445" y="1570"/>
                    <a:pt x="445" y="1607"/>
                    <a:pt x="443" y="1644"/>
                  </a:cubicBezTo>
                  <a:cubicBezTo>
                    <a:pt x="443" y="1859"/>
                    <a:pt x="441" y="2073"/>
                    <a:pt x="441" y="2288"/>
                  </a:cubicBezTo>
                  <a:cubicBezTo>
                    <a:pt x="438" y="2339"/>
                    <a:pt x="439" y="2389"/>
                    <a:pt x="439" y="2440"/>
                  </a:cubicBezTo>
                  <a:cubicBezTo>
                    <a:pt x="439" y="2464"/>
                    <a:pt x="438" y="2488"/>
                    <a:pt x="440" y="2512"/>
                  </a:cubicBezTo>
                  <a:cubicBezTo>
                    <a:pt x="488" y="2885"/>
                    <a:pt x="537" y="3258"/>
                    <a:pt x="586" y="3632"/>
                  </a:cubicBezTo>
                  <a:cubicBezTo>
                    <a:pt x="130" y="3632"/>
                    <a:pt x="130" y="3632"/>
                    <a:pt x="130" y="3632"/>
                  </a:cubicBezTo>
                  <a:cubicBezTo>
                    <a:pt x="153" y="3478"/>
                    <a:pt x="174" y="3323"/>
                    <a:pt x="197" y="3169"/>
                  </a:cubicBezTo>
                  <a:cubicBezTo>
                    <a:pt x="227" y="2959"/>
                    <a:pt x="257" y="2750"/>
                    <a:pt x="286" y="2540"/>
                  </a:cubicBezTo>
                  <a:cubicBezTo>
                    <a:pt x="294" y="2501"/>
                    <a:pt x="289" y="2460"/>
                    <a:pt x="293" y="2420"/>
                  </a:cubicBezTo>
                  <a:cubicBezTo>
                    <a:pt x="294" y="2212"/>
                    <a:pt x="295" y="2004"/>
                    <a:pt x="295" y="1796"/>
                  </a:cubicBezTo>
                  <a:cubicBezTo>
                    <a:pt x="297" y="1752"/>
                    <a:pt x="297" y="1708"/>
                    <a:pt x="297" y="1664"/>
                  </a:cubicBezTo>
                  <a:cubicBezTo>
                    <a:pt x="297" y="1591"/>
                    <a:pt x="298" y="1517"/>
                    <a:pt x="298" y="1444"/>
                  </a:cubicBezTo>
                  <a:cubicBezTo>
                    <a:pt x="199" y="1385"/>
                    <a:pt x="99" y="1326"/>
                    <a:pt x="0" y="1266"/>
                  </a:cubicBezTo>
                  <a:cubicBezTo>
                    <a:pt x="0" y="1266"/>
                    <a:pt x="0" y="1266"/>
                    <a:pt x="0" y="1266"/>
                  </a:cubicBezTo>
                  <a:cubicBezTo>
                    <a:pt x="229" y="1126"/>
                    <a:pt x="457" y="985"/>
                    <a:pt x="685" y="845"/>
                  </a:cubicBezTo>
                  <a:cubicBezTo>
                    <a:pt x="1144" y="563"/>
                    <a:pt x="1603" y="282"/>
                    <a:pt x="2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1D40726-9307-2DB9-6ABB-311AE25CB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77" y="2547485"/>
              <a:ext cx="467538" cy="240729"/>
            </a:xfrm>
            <a:custGeom>
              <a:avLst/>
              <a:gdLst>
                <a:gd name="T0" fmla="*/ 466 w 2224"/>
                <a:gd name="T1" fmla="*/ 60 h 1145"/>
                <a:gd name="T2" fmla="*/ 1030 w 2224"/>
                <a:gd name="T3" fmla="*/ 3 h 1145"/>
                <a:gd name="T4" fmla="*/ 1262 w 2224"/>
                <a:gd name="T5" fmla="*/ 5 h 1145"/>
                <a:gd name="T6" fmla="*/ 1734 w 2224"/>
                <a:gd name="T7" fmla="*/ 59 h 1145"/>
                <a:gd name="T8" fmla="*/ 2001 w 2224"/>
                <a:gd name="T9" fmla="*/ 133 h 1145"/>
                <a:gd name="T10" fmla="*/ 2202 w 2224"/>
                <a:gd name="T11" fmla="*/ 238 h 1145"/>
                <a:gd name="T12" fmla="*/ 2222 w 2224"/>
                <a:gd name="T13" fmla="*/ 259 h 1145"/>
                <a:gd name="T14" fmla="*/ 2221 w 2224"/>
                <a:gd name="T15" fmla="*/ 355 h 1145"/>
                <a:gd name="T16" fmla="*/ 2220 w 2224"/>
                <a:gd name="T17" fmla="*/ 719 h 1145"/>
                <a:gd name="T18" fmla="*/ 2217 w 2224"/>
                <a:gd name="T19" fmla="*/ 951 h 1145"/>
                <a:gd name="T20" fmla="*/ 2216 w 2224"/>
                <a:gd name="T21" fmla="*/ 1145 h 1145"/>
                <a:gd name="T22" fmla="*/ 1954 w 2224"/>
                <a:gd name="T23" fmla="*/ 1144 h 1145"/>
                <a:gd name="T24" fmla="*/ 1834 w 2224"/>
                <a:gd name="T25" fmla="*/ 1142 h 1145"/>
                <a:gd name="T26" fmla="*/ 1294 w 2224"/>
                <a:gd name="T27" fmla="*/ 1140 h 1145"/>
                <a:gd name="T28" fmla="*/ 1034 w 2224"/>
                <a:gd name="T29" fmla="*/ 1137 h 1145"/>
                <a:gd name="T30" fmla="*/ 654 w 2224"/>
                <a:gd name="T31" fmla="*/ 1136 h 1145"/>
                <a:gd name="T32" fmla="*/ 598 w 2224"/>
                <a:gd name="T33" fmla="*/ 1134 h 1145"/>
                <a:gd name="T34" fmla="*/ 74 w 2224"/>
                <a:gd name="T35" fmla="*/ 1132 h 1145"/>
                <a:gd name="T36" fmla="*/ 1 w 2224"/>
                <a:gd name="T37" fmla="*/ 1131 h 1145"/>
                <a:gd name="T38" fmla="*/ 3 w 2224"/>
                <a:gd name="T39" fmla="*/ 995 h 1145"/>
                <a:gd name="T40" fmla="*/ 6 w 2224"/>
                <a:gd name="T41" fmla="*/ 399 h 1145"/>
                <a:gd name="T42" fmla="*/ 8 w 2224"/>
                <a:gd name="T43" fmla="*/ 241 h 1145"/>
                <a:gd name="T44" fmla="*/ 166 w 2224"/>
                <a:gd name="T45" fmla="*/ 151 h 1145"/>
                <a:gd name="T46" fmla="*/ 466 w 2224"/>
                <a:gd name="T47" fmla="*/ 6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4" h="1145">
                  <a:moveTo>
                    <a:pt x="466" y="60"/>
                  </a:moveTo>
                  <a:cubicBezTo>
                    <a:pt x="651" y="22"/>
                    <a:pt x="841" y="6"/>
                    <a:pt x="1030" y="3"/>
                  </a:cubicBezTo>
                  <a:cubicBezTo>
                    <a:pt x="1108" y="0"/>
                    <a:pt x="1185" y="4"/>
                    <a:pt x="1262" y="5"/>
                  </a:cubicBezTo>
                  <a:cubicBezTo>
                    <a:pt x="1420" y="12"/>
                    <a:pt x="1579" y="27"/>
                    <a:pt x="1734" y="59"/>
                  </a:cubicBezTo>
                  <a:cubicBezTo>
                    <a:pt x="1824" y="77"/>
                    <a:pt x="1914" y="101"/>
                    <a:pt x="2001" y="133"/>
                  </a:cubicBezTo>
                  <a:cubicBezTo>
                    <a:pt x="2071" y="161"/>
                    <a:pt x="2141" y="193"/>
                    <a:pt x="2202" y="238"/>
                  </a:cubicBezTo>
                  <a:cubicBezTo>
                    <a:pt x="2209" y="245"/>
                    <a:pt x="2219" y="249"/>
                    <a:pt x="2222" y="259"/>
                  </a:cubicBezTo>
                  <a:cubicBezTo>
                    <a:pt x="2224" y="291"/>
                    <a:pt x="2221" y="323"/>
                    <a:pt x="2221" y="355"/>
                  </a:cubicBezTo>
                  <a:cubicBezTo>
                    <a:pt x="2221" y="476"/>
                    <a:pt x="2220" y="598"/>
                    <a:pt x="2220" y="719"/>
                  </a:cubicBezTo>
                  <a:cubicBezTo>
                    <a:pt x="2218" y="796"/>
                    <a:pt x="2220" y="874"/>
                    <a:pt x="2217" y="951"/>
                  </a:cubicBezTo>
                  <a:cubicBezTo>
                    <a:pt x="2217" y="1016"/>
                    <a:pt x="2217" y="1080"/>
                    <a:pt x="2216" y="1145"/>
                  </a:cubicBezTo>
                  <a:cubicBezTo>
                    <a:pt x="2129" y="1144"/>
                    <a:pt x="2041" y="1144"/>
                    <a:pt x="1954" y="1144"/>
                  </a:cubicBezTo>
                  <a:cubicBezTo>
                    <a:pt x="1914" y="1141"/>
                    <a:pt x="1874" y="1143"/>
                    <a:pt x="1834" y="1142"/>
                  </a:cubicBezTo>
                  <a:cubicBezTo>
                    <a:pt x="1654" y="1141"/>
                    <a:pt x="1474" y="1140"/>
                    <a:pt x="1294" y="1140"/>
                  </a:cubicBezTo>
                  <a:cubicBezTo>
                    <a:pt x="1207" y="1137"/>
                    <a:pt x="1121" y="1139"/>
                    <a:pt x="1034" y="1137"/>
                  </a:cubicBezTo>
                  <a:cubicBezTo>
                    <a:pt x="907" y="1137"/>
                    <a:pt x="781" y="1136"/>
                    <a:pt x="654" y="1136"/>
                  </a:cubicBezTo>
                  <a:cubicBezTo>
                    <a:pt x="636" y="1136"/>
                    <a:pt x="617" y="1135"/>
                    <a:pt x="598" y="1134"/>
                  </a:cubicBezTo>
                  <a:cubicBezTo>
                    <a:pt x="424" y="1134"/>
                    <a:pt x="249" y="1133"/>
                    <a:pt x="74" y="1132"/>
                  </a:cubicBezTo>
                  <a:cubicBezTo>
                    <a:pt x="50" y="1131"/>
                    <a:pt x="26" y="1133"/>
                    <a:pt x="1" y="1131"/>
                  </a:cubicBezTo>
                  <a:cubicBezTo>
                    <a:pt x="1" y="1086"/>
                    <a:pt x="0" y="1040"/>
                    <a:pt x="3" y="995"/>
                  </a:cubicBezTo>
                  <a:cubicBezTo>
                    <a:pt x="4" y="796"/>
                    <a:pt x="5" y="598"/>
                    <a:pt x="6" y="399"/>
                  </a:cubicBezTo>
                  <a:cubicBezTo>
                    <a:pt x="9" y="347"/>
                    <a:pt x="5" y="294"/>
                    <a:pt x="8" y="241"/>
                  </a:cubicBezTo>
                  <a:cubicBezTo>
                    <a:pt x="55" y="202"/>
                    <a:pt x="111" y="176"/>
                    <a:pt x="166" y="151"/>
                  </a:cubicBezTo>
                  <a:cubicBezTo>
                    <a:pt x="262" y="110"/>
                    <a:pt x="363" y="82"/>
                    <a:pt x="466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B77D3C99-526A-5564-E91A-90434F9D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336" y="837315"/>
            <a:ext cx="3071327" cy="3071327"/>
          </a:xfrm>
          <a:prstGeom prst="rect">
            <a:avLst/>
          </a:prstGeom>
          <a:effectLst>
            <a:glow>
              <a:srgbClr val="3898A3"/>
            </a:glow>
            <a:outerShdw blurRad="101600" sx="140000" sy="140000" algn="ctr" rotWithShape="0">
              <a:srgbClr val="3798A3">
                <a:alpha val="82000"/>
              </a:srgbClr>
            </a:outerShdw>
            <a:reflection stA="0" endPos="6500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308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DF8E3-4425-E118-CB5B-193545E7B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0AD3113-814A-195A-1A25-5437F87A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A7BAFE-7291-59A7-909A-4A761B2E8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C660D7-EC1F-CFBC-DCAC-5370A83B0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35D80C-7267-8265-F707-D4D092C00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6774-FEB3-EA44-DF5A-60C7B5A05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5F44894-B397-58DB-0D33-106120A5C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3DDC8D25-A5D9-19BA-E7E5-3AFE57B16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Omar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8D05E843-3AFC-B317-37C4-5BC39D139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140630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B4AF6224-FF65-9637-9D67-877138420619}"/>
              </a:ext>
            </a:extLst>
          </p:cNvPr>
          <p:cNvSpPr txBox="1"/>
          <p:nvPr/>
        </p:nvSpPr>
        <p:spPr>
          <a:xfrm>
            <a:off x="1042738" y="1312055"/>
            <a:ext cx="10276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Prevalence of Skin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+mj-cs"/>
              </a:rPr>
              <a:t>Diseases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cs typeface="+mj-cs"/>
              </a:rPr>
              <a:t> :</a:t>
            </a:r>
            <a:endParaRPr lang="ar-EG" sz="3200" b="1" dirty="0">
              <a:solidFill>
                <a:schemeClr val="accent4">
                  <a:lumMod val="75000"/>
                </a:schemeClr>
              </a:solidFill>
              <a:cs typeface="+mj-cs"/>
            </a:endParaRPr>
          </a:p>
          <a:p>
            <a:pPr lvl="0">
              <a:defRPr/>
            </a:pP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81786F44-2F13-3320-9458-F91731CA7E71}"/>
              </a:ext>
            </a:extLst>
          </p:cNvPr>
          <p:cNvSpPr txBox="1"/>
          <p:nvPr/>
        </p:nvSpPr>
        <p:spPr>
          <a:xfrm>
            <a:off x="543485" y="363717"/>
            <a:ext cx="344191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Introduction</a:t>
            </a:r>
            <a:endParaRPr lang="zh-CN" altLang="en-US" sz="4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 descr="A group of people with skin disease">
            <a:extLst>
              <a:ext uri="{FF2B5EF4-FFF2-40B4-BE49-F238E27FC236}">
                <a16:creationId xmlns:a16="http://schemas.microsoft.com/office/drawing/2014/main" id="{151C3A8D-82B6-2707-1063-15265E95A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00" y="137237"/>
            <a:ext cx="4065939" cy="2512771"/>
          </a:xfrm>
          <a:prstGeom prst="rect">
            <a:avLst/>
          </a:prstGeom>
        </p:spPr>
      </p:pic>
      <p:pic>
        <p:nvPicPr>
          <p:cNvPr id="10" name="Picture 9" descr="A graph of skin disease&#10;&#10;AI-generated content may be incorrect.">
            <a:extLst>
              <a:ext uri="{FF2B5EF4-FFF2-40B4-BE49-F238E27FC236}">
                <a16:creationId xmlns:a16="http://schemas.microsoft.com/office/drawing/2014/main" id="{136040A5-9740-30A4-A73A-5E8394244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8" y="2293454"/>
            <a:ext cx="5068174" cy="3828111"/>
          </a:xfrm>
          <a:prstGeom prst="rect">
            <a:avLst/>
          </a:prstGeom>
        </p:spPr>
      </p:pic>
      <p:pic>
        <p:nvPicPr>
          <p:cNvPr id="12" name="Picture 11" descr="A group of pie charts&#10;&#10;AI-generated content may be incorrect.">
            <a:extLst>
              <a:ext uri="{FF2B5EF4-FFF2-40B4-BE49-F238E27FC236}">
                <a16:creationId xmlns:a16="http://schemas.microsoft.com/office/drawing/2014/main" id="{CD5BEED3-2A52-58B6-0D9B-C1D86CACB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67" y="2693912"/>
            <a:ext cx="5417295" cy="3027196"/>
          </a:xfrm>
          <a:prstGeom prst="rect">
            <a:avLst/>
          </a:prstGeom>
        </p:spPr>
      </p:pic>
      <p:pic>
        <p:nvPicPr>
          <p:cNvPr id="2" name="Picture 1" descr="A logo of a person's face with a phone and a cross">
            <a:extLst>
              <a:ext uri="{FF2B5EF4-FFF2-40B4-BE49-F238E27FC236}">
                <a16:creationId xmlns:a16="http://schemas.microsoft.com/office/drawing/2014/main" id="{6CF89384-8438-EAAF-25CC-F76A7E405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E3280-74A7-A263-39D3-6E26DA13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F1172E-DDA6-13DB-9EFE-4AF13050C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70FB06-C2AB-762A-584D-5929F0795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1A510F1-2D39-4A6C-0D4E-EDA7BE7EB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8194B-0E5E-CBB4-0C5C-EFC04CBE3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969BECC-8452-D616-7E9B-B630F250E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85A11FD-B870-5878-3BE9-0ED8BE57E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55A5DCD-3192-F48E-A3C1-7B5E9DFEB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Omar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4A8D8EC4-6BBB-859B-8193-8F600E5AA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8B74E87C-958F-8BF5-D7F3-075038C7F9A1}"/>
              </a:ext>
            </a:extLst>
          </p:cNvPr>
          <p:cNvSpPr txBox="1"/>
          <p:nvPr/>
        </p:nvSpPr>
        <p:spPr>
          <a:xfrm>
            <a:off x="1042738" y="1312055"/>
            <a:ext cx="10276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and Intervention</a:t>
            </a:r>
            <a:endParaRPr lang="en-US" altLang="zh-CN" sz="32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lvl="0">
              <a:defRPr/>
            </a:pP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FCE2C5B5-4FEC-7514-5C71-DFF3A6BE2AE9}"/>
              </a:ext>
            </a:extLst>
          </p:cNvPr>
          <p:cNvSpPr txBox="1"/>
          <p:nvPr/>
        </p:nvSpPr>
        <p:spPr>
          <a:xfrm>
            <a:off x="543485" y="363717"/>
            <a:ext cx="350230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Introduction</a:t>
            </a:r>
            <a:endParaRPr lang="zh-CN" altLang="en-US" sz="4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 descr="Early Detection Cancer Survival Rates - KHOL 89.1 FM">
            <a:extLst>
              <a:ext uri="{FF2B5EF4-FFF2-40B4-BE49-F238E27FC236}">
                <a16:creationId xmlns:a16="http://schemas.microsoft.com/office/drawing/2014/main" id="{194F84B8-F348-25A0-635D-6794BB60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2725"/>
            <a:ext cx="5137401" cy="319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of skin cancer survival&#10;&#10;AI-generated content may be incorrect.">
            <a:extLst>
              <a:ext uri="{FF2B5EF4-FFF2-40B4-BE49-F238E27FC236}">
                <a16:creationId xmlns:a16="http://schemas.microsoft.com/office/drawing/2014/main" id="{D5FBEBE7-930A-4AA9-EF96-03013D767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3" y="2352725"/>
            <a:ext cx="5137400" cy="3169268"/>
          </a:xfrm>
          <a:prstGeom prst="rect">
            <a:avLst/>
          </a:prstGeom>
        </p:spPr>
      </p:pic>
      <p:pic>
        <p:nvPicPr>
          <p:cNvPr id="2" name="Picture 1" descr="A logo of a person's face with a phone and a cross">
            <a:extLst>
              <a:ext uri="{FF2B5EF4-FFF2-40B4-BE49-F238E27FC236}">
                <a16:creationId xmlns:a16="http://schemas.microsoft.com/office/drawing/2014/main" id="{4F36CD5E-846D-68E9-927F-0D50B4539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BC834C-EA1B-0B41-09AD-5409881A0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ED27F9-2599-E4B2-E166-85597985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B25472-CEFC-6BCE-4AAD-775B92D26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F73FAA-73AC-BACD-A41B-CC7DC458F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CEC7BE-9FA9-7391-9B11-BCCE3880F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12A03AB-94A1-D04A-F1DD-95A582A20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C9644D-3405-13D2-ECB6-7C88181B5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5484B36F-2B10-B0DF-5581-96334580F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648493B7-2198-8481-87B7-45BF5252E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1</a:t>
            </a: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3">
            <a:extLst>
              <a:ext uri="{FF2B5EF4-FFF2-40B4-BE49-F238E27FC236}">
                <a16:creationId xmlns:a16="http://schemas.microsoft.com/office/drawing/2014/main" id="{14BDF488-4F8C-95F7-B7AA-9D4E4DE3C683}"/>
              </a:ext>
            </a:extLst>
          </p:cNvPr>
          <p:cNvSpPr txBox="1"/>
          <p:nvPr/>
        </p:nvSpPr>
        <p:spPr>
          <a:xfrm>
            <a:off x="3371120" y="2532191"/>
            <a:ext cx="5734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5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Products</a:t>
            </a:r>
            <a:r>
              <a:rPr lang="ar-EG" altLang="zh-CN" sz="5400" b="1" dirty="0">
                <a:solidFill>
                  <a:srgbClr val="FC838C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endParaRPr lang="zh-CN" altLang="en-US" sz="5400" b="1" dirty="0">
              <a:solidFill>
                <a:srgbClr val="FC838C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9989BBD2-3092-2F95-BA90-DE410D4E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6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F33EF-FF66-8A37-E187-D48E45DA7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676350C-7B04-CAA7-8CBF-3F210613E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EACA7-36BC-EDAB-559C-0B62E664C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663072-A51E-ED9B-CD72-A5501BE64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9E5326-A5DC-063A-CF3B-2FD15EE21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68ADFDB-C1A3-7CB4-8237-A156D6E85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9FFA92E-5D75-D7B4-61AB-1D2C445C6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563FC2F6-9E78-0ED5-7139-8D14F580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4F08302F-BB33-1EB9-0105-176F6FC09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1</a:t>
            </a: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0DB197-27AC-A0ED-7E84-E5E696613E63}"/>
              </a:ext>
            </a:extLst>
          </p:cNvPr>
          <p:cNvSpPr txBox="1"/>
          <p:nvPr/>
        </p:nvSpPr>
        <p:spPr>
          <a:xfrm>
            <a:off x="785607" y="353160"/>
            <a:ext cx="5567067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Applications </a:t>
            </a:r>
            <a:endParaRPr lang="zh-CN" altLang="en-US" sz="4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20591643-9BD8-0085-1F7A-4CFE64CBE42C}"/>
              </a:ext>
            </a:extLst>
          </p:cNvPr>
          <p:cNvSpPr txBox="1"/>
          <p:nvPr/>
        </p:nvSpPr>
        <p:spPr>
          <a:xfrm>
            <a:off x="2247301" y="1523784"/>
            <a:ext cx="2537848" cy="419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altLang="zh-CN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All Skin Diseases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4C4C7290-0CC1-4744-F498-0259F7802E88}"/>
              </a:ext>
            </a:extLst>
          </p:cNvPr>
          <p:cNvSpPr txBox="1"/>
          <p:nvPr/>
        </p:nvSpPr>
        <p:spPr>
          <a:xfrm>
            <a:off x="8049734" y="1523784"/>
            <a:ext cx="2537848" cy="419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altLang="zh-CN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Medgic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0EC939-146D-290B-2602-E08C5503A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7" y="2122447"/>
            <a:ext cx="5807698" cy="355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7DE6C-96E0-7EF2-9634-04EA8A955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8" t="23661" r="11900" b="4488"/>
          <a:stretch/>
        </p:blipFill>
        <p:spPr>
          <a:xfrm>
            <a:off x="6782202" y="2129667"/>
            <a:ext cx="5072913" cy="3591442"/>
          </a:xfrm>
          <a:prstGeom prst="rect">
            <a:avLst/>
          </a:prstGeom>
        </p:spPr>
      </p:pic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B5A0037A-E3FF-CE1E-8BFA-286BE515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75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26CEC-3D96-18B2-1A0A-A98830D9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82913B-3A93-72D9-9DB5-A0A6C9A4C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AE00EB-F2F9-4C95-5729-DF6A63474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C57287-EE7F-8D57-E77E-64BE975F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BAE59A-DFE7-7997-07AF-769054E7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11D3B-9CD5-658C-1397-D24C00D33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46DC308-27B4-315E-7336-5AB49A08B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FB6BEC9A-9B81-AA99-58D7-81E597D0E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953CBF4-7461-3C1D-A14F-BFC559D89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1</a:t>
            </a: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6BE361-9DD9-792D-DE27-B1871ABB89F0}"/>
              </a:ext>
            </a:extLst>
          </p:cNvPr>
          <p:cNvSpPr txBox="1"/>
          <p:nvPr/>
        </p:nvSpPr>
        <p:spPr>
          <a:xfrm>
            <a:off x="785607" y="353160"/>
            <a:ext cx="5567067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Applications </a:t>
            </a:r>
            <a:endParaRPr lang="zh-CN" altLang="en-US" sz="4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6F2AD9F8-6F0C-6B8E-D5D1-C294964C0B7F}"/>
              </a:ext>
            </a:extLst>
          </p:cNvPr>
          <p:cNvSpPr txBox="1"/>
          <p:nvPr/>
        </p:nvSpPr>
        <p:spPr>
          <a:xfrm>
            <a:off x="746825" y="3268793"/>
            <a:ext cx="3713420" cy="6592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Dermatologist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 descr="Screens screenshots of a cell phone&#10;&#10;Description automatically generated">
            <a:extLst>
              <a:ext uri="{FF2B5EF4-FFF2-40B4-BE49-F238E27FC236}">
                <a16:creationId xmlns:a16="http://schemas.microsoft.com/office/drawing/2014/main" id="{050BA075-2A5A-DEBF-9902-4A7537097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37" y="1475760"/>
            <a:ext cx="6356253" cy="4245347"/>
          </a:xfrm>
          <a:prstGeom prst="rect">
            <a:avLst/>
          </a:prstGeom>
        </p:spPr>
      </p:pic>
      <p:pic>
        <p:nvPicPr>
          <p:cNvPr id="4" name="Picture 3" descr="A logo of a person's face with a phone and a cross">
            <a:extLst>
              <a:ext uri="{FF2B5EF4-FFF2-40B4-BE49-F238E27FC236}">
                <a16:creationId xmlns:a16="http://schemas.microsoft.com/office/drawing/2014/main" id="{05C39891-B0AB-1800-F6A9-F1CE6996B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9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75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107D2-ABC4-0564-A4A7-A1DA9276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46061D-92D0-70B1-7544-08A573F55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0D65F4-4F68-883B-43B7-AEBC575EF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7E26AB-575A-5BFE-641B-716B51D85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A8FD13-FF4B-E2D2-31DC-1988DE5E4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68C52D0-6E07-EBA1-DFDC-E2BE95D25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66D00BD-BC5E-20E2-DE88-EA0E1445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75118DFA-EA65-A017-ABAF-397311F02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FA66BC92-173A-B1EC-4BB7-6FE49904C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378" y="635155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1</a:t>
            </a: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081182-150A-F3BB-6486-9525FF9CA664}"/>
              </a:ext>
            </a:extLst>
          </p:cNvPr>
          <p:cNvSpPr txBox="1"/>
          <p:nvPr/>
        </p:nvSpPr>
        <p:spPr>
          <a:xfrm>
            <a:off x="200197" y="111296"/>
            <a:ext cx="5567067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Application </a:t>
            </a:r>
            <a:endParaRPr lang="zh-CN" altLang="en-US" sz="4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A57783A4-63BC-00DE-7537-BDA40B230FEA}"/>
              </a:ext>
            </a:extLst>
          </p:cNvPr>
          <p:cNvSpPr txBox="1"/>
          <p:nvPr/>
        </p:nvSpPr>
        <p:spPr>
          <a:xfrm>
            <a:off x="200197" y="3268793"/>
            <a:ext cx="4260048" cy="6592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Model Dermatol- Skin Disease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-up of a sign&#10;&#10;AI-generated content may be incorrect.">
            <a:extLst>
              <a:ext uri="{FF2B5EF4-FFF2-40B4-BE49-F238E27FC236}">
                <a16:creationId xmlns:a16="http://schemas.microsoft.com/office/drawing/2014/main" id="{70E8749E-AEFA-339D-159E-D1BDB008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262" y="155473"/>
            <a:ext cx="3086100" cy="5832239"/>
          </a:xfrm>
          <a:prstGeom prst="rect">
            <a:avLst/>
          </a:prstGeom>
        </p:spPr>
      </p:pic>
      <p:pic>
        <p:nvPicPr>
          <p:cNvPr id="12" name="Picture 11" descr="A close-up of a list of medical information">
            <a:extLst>
              <a:ext uri="{FF2B5EF4-FFF2-40B4-BE49-F238E27FC236}">
                <a16:creationId xmlns:a16="http://schemas.microsoft.com/office/drawing/2014/main" id="{1E59F080-7D60-7A79-102D-3A2BD90EE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81" y="1020926"/>
            <a:ext cx="2581740" cy="48790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BCC5D1-764A-F440-ACF8-D9222B28E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03" y="1601938"/>
            <a:ext cx="3086100" cy="5070657"/>
          </a:xfrm>
          <a:prstGeom prst="rect">
            <a:avLst/>
          </a:prstGeom>
        </p:spPr>
      </p:pic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715DF4C-F7C6-DBEE-1E12-DD47620AC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36" y="2181350"/>
            <a:ext cx="3086100" cy="4292869"/>
          </a:xfrm>
          <a:prstGeom prst="rect">
            <a:avLst/>
          </a:prstGeom>
        </p:spPr>
      </p:pic>
      <p:pic>
        <p:nvPicPr>
          <p:cNvPr id="4" name="Picture 3" descr="A logo of a person's face with a phone and a cross">
            <a:extLst>
              <a:ext uri="{FF2B5EF4-FFF2-40B4-BE49-F238E27FC236}">
                <a16:creationId xmlns:a16="http://schemas.microsoft.com/office/drawing/2014/main" id="{E4FAF0B1-24C5-AD00-A26F-271B0B936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75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75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75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75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15F48-DBD7-BBDC-01EC-AB629159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573D9E-61F9-071F-5522-696BBF2BC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BDD654-9D1C-23C1-D7ED-2260789F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1FE839-D233-3AC8-44F0-07BB6CB1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B30669-B2E9-F9A4-84F8-E1A5C7131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5CA5D85-907B-0E0C-E430-10C04A964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2F35466-3A37-8655-D7F5-6DE4354D9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638C2A5B-0406-F948-A076-A49F69079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C42DAC21-6274-8F8C-A6ED-264BE27B3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1</a:t>
            </a: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CC24B6-65BC-403E-CEBF-B3410056005E}"/>
              </a:ext>
            </a:extLst>
          </p:cNvPr>
          <p:cNvSpPr txBox="1"/>
          <p:nvPr/>
        </p:nvSpPr>
        <p:spPr>
          <a:xfrm>
            <a:off x="785608" y="353160"/>
            <a:ext cx="514997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Papers </a:t>
            </a:r>
            <a:endParaRPr lang="zh-CN" altLang="en-US" sz="4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7C6330-3051-9556-34C4-EE4266F85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83291"/>
              </p:ext>
            </p:extLst>
          </p:nvPr>
        </p:nvGraphicFramePr>
        <p:xfrm>
          <a:off x="925010" y="1301498"/>
          <a:ext cx="10609563" cy="44143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34818">
                  <a:extLst>
                    <a:ext uri="{9D8B030D-6E8A-4147-A177-3AD203B41FA5}">
                      <a16:colId xmlns:a16="http://schemas.microsoft.com/office/drawing/2014/main" val="1167526423"/>
                    </a:ext>
                  </a:extLst>
                </a:gridCol>
                <a:gridCol w="1418254">
                  <a:extLst>
                    <a:ext uri="{9D8B030D-6E8A-4147-A177-3AD203B41FA5}">
                      <a16:colId xmlns:a16="http://schemas.microsoft.com/office/drawing/2014/main" val="263832389"/>
                    </a:ext>
                  </a:extLst>
                </a:gridCol>
                <a:gridCol w="2631232">
                  <a:extLst>
                    <a:ext uri="{9D8B030D-6E8A-4147-A177-3AD203B41FA5}">
                      <a16:colId xmlns:a16="http://schemas.microsoft.com/office/drawing/2014/main" val="3155519036"/>
                    </a:ext>
                  </a:extLst>
                </a:gridCol>
                <a:gridCol w="811763">
                  <a:extLst>
                    <a:ext uri="{9D8B030D-6E8A-4147-A177-3AD203B41FA5}">
                      <a16:colId xmlns:a16="http://schemas.microsoft.com/office/drawing/2014/main" val="2907153065"/>
                    </a:ext>
                  </a:extLst>
                </a:gridCol>
                <a:gridCol w="1513496">
                  <a:extLst>
                    <a:ext uri="{9D8B030D-6E8A-4147-A177-3AD203B41FA5}">
                      <a16:colId xmlns:a16="http://schemas.microsoft.com/office/drawing/2014/main" val="369427962"/>
                    </a:ext>
                  </a:extLst>
                </a:gridCol>
              </a:tblGrid>
              <a:tr h="6035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Papers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en-US" sz="2400" dirty="0"/>
                        <a:t> 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Classes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9366"/>
                  </a:ext>
                </a:extLst>
              </a:tr>
              <a:tr h="6103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by Snowber &amp; </a:t>
                      </a:r>
                      <a:r>
                        <a:rPr lang="en-US" b="1" dirty="0" err="1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Omker</a:t>
                      </a:r>
                      <a:endParaRPr lang="en-US" b="1" dirty="0">
                        <a:solidFill>
                          <a:srgbClr val="333F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dk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</a:t>
                      </a:r>
                      <a:r>
                        <a:rPr lang="ar-EG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 dirty="0">
                        <a:solidFill>
                          <a:srgbClr val="333F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ResearchGate</a:t>
                      </a:r>
                      <a:endParaRPr lang="en-US" sz="1800" b="0" i="0" u="none" strike="noStrike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4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52437"/>
                  </a:ext>
                </a:extLst>
              </a:tr>
              <a:tr h="6103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by Pratiwi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sng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ProQuest</a:t>
                      </a:r>
                      <a:endParaRPr lang="en-US" u="sng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38428"/>
                  </a:ext>
                </a:extLst>
              </a:tr>
              <a:tr h="6103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Paper by Rehab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333F5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IEEE</a:t>
                      </a:r>
                      <a:endParaRPr lang="en-US" sz="1800" b="0" i="0" u="none" strike="noStrike" kern="1200" dirty="0">
                        <a:solidFill>
                          <a:srgbClr val="333F50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97536"/>
                  </a:ext>
                </a:extLst>
              </a:tr>
              <a:tr h="6103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by Huang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Calibri b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b="1" dirty="0">
                          <a:solidFill>
                            <a:srgbClr val="333F50"/>
                          </a:solidFill>
                          <a:cs typeface="+mj-cs"/>
                        </a:rPr>
                        <a:t>202</a:t>
                      </a:r>
                      <a:r>
                        <a:rPr lang="en-US" b="1" dirty="0">
                          <a:solidFill>
                            <a:srgbClr val="333F50"/>
                          </a:solidFill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IEEE</a:t>
                      </a:r>
                      <a:endParaRPr lang="en-US" sz="1800" b="0" i="0" u="none" strike="noStrike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9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71549"/>
                  </a:ext>
                </a:extLst>
              </a:tr>
              <a:tr h="6103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by Dilip &amp; Upendra &amp; Mohanan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Malque</a:t>
                      </a:r>
                      <a:endParaRPr lang="en-US" sz="1800" b="0" i="0" u="none" strike="noStrike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11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841338"/>
                  </a:ext>
                </a:extLst>
              </a:tr>
              <a:tr h="6103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by Atyia &amp; Syed &amp; Habiba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33F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b="1" dirty="0">
                          <a:solidFill>
                            <a:srgbClr val="333F50"/>
                          </a:solidFill>
                          <a:cs typeface="+mj-cs"/>
                        </a:rPr>
                        <a:t>7</a:t>
                      </a:r>
                      <a:endParaRPr lang="en-US" b="1" dirty="0">
                        <a:solidFill>
                          <a:srgbClr val="333F50"/>
                        </a:solidFill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b="1" dirty="0">
                          <a:solidFill>
                            <a:srgbClr val="333F50"/>
                          </a:solidFill>
                          <a:cs typeface="+mj-cs"/>
                        </a:rPr>
                        <a:t>202</a:t>
                      </a:r>
                      <a:r>
                        <a:rPr lang="en-US" b="1" dirty="0">
                          <a:solidFill>
                            <a:srgbClr val="333F50"/>
                          </a:solidFill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ResearchGate</a:t>
                      </a:r>
                      <a:endParaRPr lang="en-US" sz="1800" b="0" i="0" u="none" strike="noStrike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74996"/>
                  </a:ext>
                </a:extLst>
              </a:tr>
            </a:tbl>
          </a:graphicData>
        </a:graphic>
      </p:graphicFrame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4F201518-4DB1-A7C1-36C6-9512F6FBF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DDDD2-79F9-DD60-CC32-4F359235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0CA649-281E-D25F-F509-FAE8D07C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0EB8D8-FA8B-E5CA-2B19-A677AB790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934836-CBF8-447A-FE24-C12B6F9B2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95A642-5F2C-37A2-EAF0-FCAB07E6C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D685AFE-C59E-829D-8881-945436D51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7BB8722-40F7-C9BF-F06F-7EB2DD26B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E8D7A471-F2D8-17BA-2FEE-B2E5C1F40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BF6A0A2F-CCA3-DB5B-560E-2D87157B1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1</a:t>
            </a: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ABA13D-218D-233B-D34B-15DCA8E0158E}"/>
              </a:ext>
            </a:extLst>
          </p:cNvPr>
          <p:cNvSpPr txBox="1"/>
          <p:nvPr/>
        </p:nvSpPr>
        <p:spPr>
          <a:xfrm>
            <a:off x="785608" y="353160"/>
            <a:ext cx="514997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Papers </a:t>
            </a:r>
            <a:endParaRPr lang="zh-CN" altLang="en-US" sz="4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C906874F-A947-80BD-B245-5EF4DF884E78}"/>
              </a:ext>
            </a:extLst>
          </p:cNvPr>
          <p:cNvSpPr txBox="1"/>
          <p:nvPr/>
        </p:nvSpPr>
        <p:spPr>
          <a:xfrm>
            <a:off x="746825" y="2476041"/>
            <a:ext cx="4322480" cy="10727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Snowber &amp;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Omker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Paper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2013DE80-B39D-1144-43AE-8DA442D8F0FA}"/>
              </a:ext>
            </a:extLst>
          </p:cNvPr>
          <p:cNvSpPr txBox="1"/>
          <p:nvPr/>
        </p:nvSpPr>
        <p:spPr>
          <a:xfrm>
            <a:off x="1051356" y="4259561"/>
            <a:ext cx="3713420" cy="6592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484E4F-5D6F-6161-4EF6-4CAD1E7E7B15}"/>
              </a:ext>
            </a:extLst>
          </p:cNvPr>
          <p:cNvSpPr/>
          <p:nvPr/>
        </p:nvSpPr>
        <p:spPr>
          <a:xfrm rot="10800000">
            <a:off x="2396760" y="3546346"/>
            <a:ext cx="974360" cy="713214"/>
          </a:xfrm>
          <a:prstGeom prst="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761C2-2019-12C5-7BF3-41B73F8F80E9}"/>
              </a:ext>
            </a:extLst>
          </p:cNvPr>
          <p:cNvSpPr txBox="1"/>
          <p:nvPr/>
        </p:nvSpPr>
        <p:spPr>
          <a:xfrm>
            <a:off x="4914900" y="144433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28D8DF-82BE-DCBE-AD8D-6B4E2C68D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2" y="2323655"/>
            <a:ext cx="4436794" cy="3181406"/>
          </a:xfrm>
          <a:prstGeom prst="rect">
            <a:avLst/>
          </a:prstGeom>
        </p:spPr>
      </p:pic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43E0948F-627A-EAB0-1E93-E55B2FB4A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2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25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75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  <p:bldP spid="4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8E8EF-980B-DDD7-3E29-3DDA599A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D5BCD5-B8F5-5DFD-C801-491636203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FF857F-46D9-D6DC-79E2-3471AE87D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BCA4EE9-9482-165F-78A9-68B1763CA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AA38BD-63A3-64C1-6650-2A8D0F7CD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07904A-3E2D-4D24-3CFE-E971219E7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A9C568A-A9A2-CB3A-9B09-0B9015E69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070F05C5-FEE9-DBC0-4E8F-420D45216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4C1E88EB-8E59-0093-A15A-77EB98F2A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18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C6EC80-10C3-7280-6B80-1698FEBD7CC6}"/>
              </a:ext>
            </a:extLst>
          </p:cNvPr>
          <p:cNvSpPr txBox="1"/>
          <p:nvPr/>
        </p:nvSpPr>
        <p:spPr>
          <a:xfrm>
            <a:off x="785608" y="353160"/>
            <a:ext cx="514997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Papers </a:t>
            </a:r>
            <a:endParaRPr lang="zh-CN" altLang="en-US" sz="4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D75B44E2-70D8-A979-E8D6-EE4658016E0A}"/>
              </a:ext>
            </a:extLst>
          </p:cNvPr>
          <p:cNvSpPr txBox="1"/>
          <p:nvPr/>
        </p:nvSpPr>
        <p:spPr>
          <a:xfrm>
            <a:off x="746825" y="2476041"/>
            <a:ext cx="4322480" cy="10727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Pratiwi Paper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EF8C868B-1A15-100A-322E-FCB20DD55A2E}"/>
              </a:ext>
            </a:extLst>
          </p:cNvPr>
          <p:cNvSpPr txBox="1"/>
          <p:nvPr/>
        </p:nvSpPr>
        <p:spPr>
          <a:xfrm>
            <a:off x="1051356" y="4259561"/>
            <a:ext cx="3713420" cy="6592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Model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2E9928A-ACEC-7339-83A2-41ADF1ACD385}"/>
              </a:ext>
            </a:extLst>
          </p:cNvPr>
          <p:cNvSpPr/>
          <p:nvPr/>
        </p:nvSpPr>
        <p:spPr>
          <a:xfrm rot="10800000">
            <a:off x="2396760" y="3546346"/>
            <a:ext cx="974360" cy="713214"/>
          </a:xfrm>
          <a:prstGeom prst="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039185-6C72-4CC1-BEE8-C492D9232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2087" y="2144106"/>
            <a:ext cx="5690876" cy="3124636"/>
          </a:xfrm>
          <a:prstGeom prst="rect">
            <a:avLst/>
          </a:prstGeom>
        </p:spPr>
      </p:pic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9A564772-A7AB-015C-3481-7E083D885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2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25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25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  <p:bldP spid="4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20451-8625-89EC-1D35-614F8FF56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24AA5B-7D07-C20A-5C21-BC3DF5317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E4159D-5DA2-9724-0D0B-74918120F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D884EFA-148D-1F77-7742-AF5053996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2B1730-1232-DD5F-914F-3BC852A4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4A66A4-79EB-5F60-D2E5-11103569E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14C2CE-1797-AD54-AE03-7213150D8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65DD958F-C8A7-E452-4DAC-D565D905E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CF3AFBEE-DD25-1DB2-621D-F5EC59B59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1</a:t>
            </a: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618195-67F3-8213-0E38-C5304D6FB050}"/>
              </a:ext>
            </a:extLst>
          </p:cNvPr>
          <p:cNvSpPr txBox="1"/>
          <p:nvPr/>
        </p:nvSpPr>
        <p:spPr>
          <a:xfrm>
            <a:off x="785608" y="353160"/>
            <a:ext cx="514997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Papers </a:t>
            </a:r>
            <a:endParaRPr lang="zh-CN" altLang="en-US" sz="4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3936B2A8-495A-ADC4-66E8-5479B4F7669B}"/>
              </a:ext>
            </a:extLst>
          </p:cNvPr>
          <p:cNvSpPr txBox="1"/>
          <p:nvPr/>
        </p:nvSpPr>
        <p:spPr>
          <a:xfrm>
            <a:off x="746825" y="2476041"/>
            <a:ext cx="4322480" cy="10727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Rehab Paper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E4A578DB-AAAA-0EDA-EA9B-03FB2210EB3A}"/>
              </a:ext>
            </a:extLst>
          </p:cNvPr>
          <p:cNvSpPr txBox="1"/>
          <p:nvPr/>
        </p:nvSpPr>
        <p:spPr>
          <a:xfrm>
            <a:off x="1051356" y="4259561"/>
            <a:ext cx="3713420" cy="6592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KNN-PDNN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4747838-B9CF-4672-076D-81616532AEF9}"/>
              </a:ext>
            </a:extLst>
          </p:cNvPr>
          <p:cNvSpPr/>
          <p:nvPr/>
        </p:nvSpPr>
        <p:spPr>
          <a:xfrm rot="10800000">
            <a:off x="2396760" y="3546346"/>
            <a:ext cx="974360" cy="713214"/>
          </a:xfrm>
          <a:prstGeom prst="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blue and white squares with black text&#10;&#10;AI-generated content may be incorrect.">
            <a:extLst>
              <a:ext uri="{FF2B5EF4-FFF2-40B4-BE49-F238E27FC236}">
                <a16:creationId xmlns:a16="http://schemas.microsoft.com/office/drawing/2014/main" id="{843BAA49-CD80-6167-FF40-283B9C5A7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24" y="1750883"/>
            <a:ext cx="4638675" cy="3590925"/>
          </a:xfrm>
          <a:prstGeom prst="rect">
            <a:avLst/>
          </a:prstGeom>
        </p:spPr>
      </p:pic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7B6E650B-FDBC-977E-D679-B5C6FA92A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2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25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75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  <p:bldP spid="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3DAD5-79B8-72FF-3EC0-B09F2149D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97EB0F-A6B0-ABE5-9D7D-8A1A5980D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BDC9EA-9FFF-D432-DDA2-BB906E5E1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C22A2A-71D3-1B41-A5A4-A4A4E004D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50472-E164-337B-9A6B-07D59C6FD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F6E091D-444D-860B-0134-6751DBEC5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9F19053-FEE3-D08C-BFEA-07DB0544B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EF0E1649-066C-07C3-D4AF-BAC909E0A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106426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035D6C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solidFill>
                <a:srgbClr val="B9E7F5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5F71D5-9AA9-6519-581C-B3416CD8A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380843"/>
              </p:ext>
            </p:extLst>
          </p:nvPr>
        </p:nvGraphicFramePr>
        <p:xfrm>
          <a:off x="883105" y="1575849"/>
          <a:ext cx="101028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18">
                  <a:extLst>
                    <a:ext uri="{9D8B030D-6E8A-4147-A177-3AD203B41FA5}">
                      <a16:colId xmlns:a16="http://schemas.microsoft.com/office/drawing/2014/main" val="605129382"/>
                    </a:ext>
                  </a:extLst>
                </a:gridCol>
                <a:gridCol w="5051418">
                  <a:extLst>
                    <a:ext uri="{9D8B030D-6E8A-4147-A177-3AD203B41FA5}">
                      <a16:colId xmlns:a16="http://schemas.microsoft.com/office/drawing/2014/main" val="2205939689"/>
                    </a:ext>
                  </a:extLst>
                </a:gridCol>
              </a:tblGrid>
              <a:tr h="20593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174619"/>
                  </a:ext>
                </a:extLst>
              </a:tr>
              <a:tr h="2059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Youssef </a:t>
                      </a:r>
                      <a:r>
                        <a:rPr lang="en-US" b="1" dirty="0" err="1">
                          <a:solidFill>
                            <a:srgbClr val="005E7F"/>
                          </a:solidFill>
                        </a:rPr>
                        <a:t>Abdelghfar</a:t>
                      </a:r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005E7F"/>
                          </a:solidFill>
                        </a:rPr>
                        <a:t>Abdeltwab</a:t>
                      </a:r>
                      <a:endParaRPr lang="en-US" b="1" dirty="0">
                        <a:solidFill>
                          <a:srgbClr val="005E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20210474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539576"/>
                  </a:ext>
                </a:extLst>
              </a:tr>
              <a:tr h="2059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Amr Hesham Mohamed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20210280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40008"/>
                  </a:ext>
                </a:extLst>
              </a:tr>
              <a:tr h="2059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Yousef Ahmed Yousef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20210461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280652"/>
                  </a:ext>
                </a:extLst>
              </a:tr>
              <a:tr h="2059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Mahmoud Osama </a:t>
                      </a:r>
                      <a:r>
                        <a:rPr lang="en-US" b="1" dirty="0" err="1">
                          <a:solidFill>
                            <a:srgbClr val="005E7F"/>
                          </a:solidFill>
                        </a:rPr>
                        <a:t>Shokry</a:t>
                      </a:r>
                      <a:endParaRPr lang="en-US" b="1" dirty="0">
                        <a:solidFill>
                          <a:srgbClr val="005E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20210367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08387"/>
                  </a:ext>
                </a:extLst>
              </a:tr>
              <a:tr h="2059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Omar Ashraf Helmy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E7F"/>
                          </a:solidFill>
                        </a:rPr>
                        <a:t>20210259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2709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15DD74-83BC-E2DE-E484-94C71745CF7B}"/>
              </a:ext>
            </a:extLst>
          </p:cNvPr>
          <p:cNvSpPr txBox="1"/>
          <p:nvPr/>
        </p:nvSpPr>
        <p:spPr>
          <a:xfrm>
            <a:off x="4324384" y="4401829"/>
            <a:ext cx="3220278" cy="369332"/>
          </a:xfrm>
          <a:prstGeom prst="rect">
            <a:avLst/>
          </a:prstGeom>
          <a:solidFill>
            <a:srgbClr val="005E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Dr: Mustafa Shiple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361F2-8AEB-6DC4-1840-1782CCA812C4}"/>
              </a:ext>
            </a:extLst>
          </p:cNvPr>
          <p:cNvSpPr txBox="1"/>
          <p:nvPr/>
        </p:nvSpPr>
        <p:spPr>
          <a:xfrm>
            <a:off x="4324384" y="5402581"/>
            <a:ext cx="3220278" cy="369332"/>
          </a:xfrm>
          <a:prstGeom prst="rect">
            <a:avLst/>
          </a:prstGeom>
          <a:solidFill>
            <a:srgbClr val="005E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TA: Eman Salah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0645D-83A0-C66D-774F-2328BA5D87A3}"/>
              </a:ext>
            </a:extLst>
          </p:cNvPr>
          <p:cNvSpPr txBox="1"/>
          <p:nvPr/>
        </p:nvSpPr>
        <p:spPr>
          <a:xfrm>
            <a:off x="4324384" y="3924523"/>
            <a:ext cx="3207509" cy="369332"/>
          </a:xfrm>
          <a:prstGeom prst="rect">
            <a:avLst/>
          </a:prstGeom>
          <a:solidFill>
            <a:srgbClr val="005E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114D4-F6F2-BE56-FE2B-BAB7EAA048E0}"/>
              </a:ext>
            </a:extLst>
          </p:cNvPr>
          <p:cNvSpPr txBox="1"/>
          <p:nvPr/>
        </p:nvSpPr>
        <p:spPr>
          <a:xfrm>
            <a:off x="4324384" y="1096814"/>
            <a:ext cx="3220278" cy="369332"/>
          </a:xfrm>
          <a:prstGeom prst="rect">
            <a:avLst/>
          </a:prstGeom>
          <a:solidFill>
            <a:srgbClr val="005E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C04CB-B3F1-0C05-A027-704B9A7919D2}"/>
              </a:ext>
            </a:extLst>
          </p:cNvPr>
          <p:cNvSpPr txBox="1"/>
          <p:nvPr/>
        </p:nvSpPr>
        <p:spPr>
          <a:xfrm>
            <a:off x="4311615" y="4883285"/>
            <a:ext cx="3220278" cy="369332"/>
          </a:xfrm>
          <a:prstGeom prst="rect">
            <a:avLst/>
          </a:prstGeom>
          <a:solidFill>
            <a:srgbClr val="005E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Dr: Wael Wahby</a:t>
            </a:r>
          </a:p>
        </p:txBody>
      </p:sp>
      <p:pic>
        <p:nvPicPr>
          <p:cNvPr id="5" name="Picture 4" descr="A logo of a person's face with a phone and a cross">
            <a:extLst>
              <a:ext uri="{FF2B5EF4-FFF2-40B4-BE49-F238E27FC236}">
                <a16:creationId xmlns:a16="http://schemas.microsoft.com/office/drawing/2014/main" id="{B246195A-2854-AFE7-DFD9-31BDC1431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B2B35-B2DF-10FE-AB66-8EF6324EC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C16B4EC-67B9-4681-289C-F841FAD4F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B73A18-F3B4-96D7-2D31-56B985023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2926AE-9C04-45BA-3F84-71A1EFC44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3F724F-378A-C17B-6FB6-9CACA363B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1F8C34C-711E-7422-AFAA-29A9AAC71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9EDC803D-B9A8-1767-4B49-D4756926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4541DCF5-E3FA-00A2-D0B0-E53A6B074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84893BEC-1511-A3DD-1509-4721BA0D4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20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9CE27C-9858-D53D-11EB-31B5592BFDCC}"/>
              </a:ext>
            </a:extLst>
          </p:cNvPr>
          <p:cNvSpPr txBox="1"/>
          <p:nvPr/>
        </p:nvSpPr>
        <p:spPr>
          <a:xfrm>
            <a:off x="785608" y="353160"/>
            <a:ext cx="514997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Papers </a:t>
            </a:r>
            <a:endParaRPr lang="zh-CN" altLang="en-US" sz="4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9F8A73E0-AE0C-E3D0-3BF9-4EF0C82BADA6}"/>
              </a:ext>
            </a:extLst>
          </p:cNvPr>
          <p:cNvSpPr txBox="1"/>
          <p:nvPr/>
        </p:nvSpPr>
        <p:spPr>
          <a:xfrm>
            <a:off x="746825" y="2476041"/>
            <a:ext cx="4322480" cy="10727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Paper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A6442386-9CD0-4A5D-C953-ACF34D3C837D}"/>
              </a:ext>
            </a:extLst>
          </p:cNvPr>
          <p:cNvSpPr txBox="1"/>
          <p:nvPr/>
        </p:nvSpPr>
        <p:spPr>
          <a:xfrm>
            <a:off x="1051356" y="4259561"/>
            <a:ext cx="3713420" cy="6592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D2AF878-5665-6548-4BFB-55DC6C2A9663}"/>
              </a:ext>
            </a:extLst>
          </p:cNvPr>
          <p:cNvSpPr/>
          <p:nvPr/>
        </p:nvSpPr>
        <p:spPr>
          <a:xfrm rot="10800000">
            <a:off x="2396760" y="3546346"/>
            <a:ext cx="974360" cy="713214"/>
          </a:xfrm>
          <a:prstGeom prst="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7FB30-E044-6812-3A10-6B1EE859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54" y="2054816"/>
            <a:ext cx="7049484" cy="3124636"/>
          </a:xfrm>
          <a:prstGeom prst="rect">
            <a:avLst/>
          </a:prstGeom>
        </p:spPr>
      </p:pic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BEB69B2A-3D38-B94A-51F4-C77A3CCFE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5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2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25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925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  <p:bldP spid="4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34A1B-C651-4DF5-BA13-966D38BE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1117C9-6C0C-F7DB-CF78-6D1445C6A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6597DB-67EB-87F4-F15A-474F199B0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CA841F-C593-FB36-E259-5E59FCBF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956B40-4326-72F8-9243-63737205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2DFCB5A-3484-6B72-58EA-6FF46D1FA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E23C21F-E681-91A6-07B2-3906A416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DFB46EBB-A61F-52CD-769D-11E5FA12C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Youssef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C7431FF-0038-43DD-D0C0-D57C6495F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tx2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21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68C422-6BF4-DDC0-C7C7-DD454C7459E1}"/>
              </a:ext>
            </a:extLst>
          </p:cNvPr>
          <p:cNvSpPr txBox="1"/>
          <p:nvPr/>
        </p:nvSpPr>
        <p:spPr>
          <a:xfrm>
            <a:off x="785608" y="353160"/>
            <a:ext cx="514997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Papers </a:t>
            </a:r>
            <a:endParaRPr lang="zh-CN" altLang="en-US" sz="44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B7DC4FF2-9FAA-1569-B431-F6446334AA58}"/>
              </a:ext>
            </a:extLst>
          </p:cNvPr>
          <p:cNvSpPr txBox="1"/>
          <p:nvPr/>
        </p:nvSpPr>
        <p:spPr>
          <a:xfrm>
            <a:off x="746825" y="2476041"/>
            <a:ext cx="4322480" cy="10727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Gunjan &amp; Shashank &amp; Gopal &amp; Santosh Paper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A081452F-F183-2633-701E-DB37D8BBF119}"/>
              </a:ext>
            </a:extLst>
          </p:cNvPr>
          <p:cNvSpPr txBox="1"/>
          <p:nvPr/>
        </p:nvSpPr>
        <p:spPr>
          <a:xfrm>
            <a:off x="1051356" y="4259561"/>
            <a:ext cx="3713420" cy="6592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22960"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Net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7F8D512-36EB-4D7D-93FA-C0B7F6007368}"/>
              </a:ext>
            </a:extLst>
          </p:cNvPr>
          <p:cNvSpPr/>
          <p:nvPr/>
        </p:nvSpPr>
        <p:spPr>
          <a:xfrm rot="10800000">
            <a:off x="2396760" y="3546346"/>
            <a:ext cx="974360" cy="713214"/>
          </a:xfrm>
          <a:prstGeom prst="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1A090C-954A-2944-5E0B-1AEBA8902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80" y="1868931"/>
            <a:ext cx="5349099" cy="3934710"/>
          </a:xfrm>
          <a:prstGeom prst="rect">
            <a:avLst/>
          </a:prstGeom>
        </p:spPr>
      </p:pic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04DDA72B-0916-F23B-1E63-EAB1C9C4F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2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25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25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  <p:bldP spid="4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8B6BC-10F9-A1B2-4B1B-E00072863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8315184-28D5-3F0D-61EE-85D3795C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A695E2-8B9C-AA04-000F-4C72C407D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0A59A1F-AF00-5B10-C6B0-926963ECD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60D207-C052-7421-18ED-703B1C321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412B812-EB8D-B45C-1E74-D8A111D53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14873A-1410-ED17-885D-9C771DC4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F4B6FC5F-54E6-3867-F470-1B649C873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22" y="6258698"/>
            <a:ext cx="30566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AFDEA5E5-AC28-C909-C3CF-78E463B2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F45DC-5C85-A048-F31C-3FF21EBF3F6A}"/>
              </a:ext>
            </a:extLst>
          </p:cNvPr>
          <p:cNvSpPr txBox="1"/>
          <p:nvPr/>
        </p:nvSpPr>
        <p:spPr>
          <a:xfrm>
            <a:off x="3605401" y="2532191"/>
            <a:ext cx="5217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5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+mj-cs"/>
              </a:rPr>
              <a:t>Methodology</a:t>
            </a:r>
            <a:r>
              <a:rPr lang="ar-EG" altLang="zh-CN" sz="5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+mj-cs"/>
              </a:rPr>
              <a:t>  </a:t>
            </a:r>
            <a:r>
              <a:rPr lang="en-US" altLang="zh-CN" sz="5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j-cs"/>
              </a:rPr>
              <a:t> </a:t>
            </a:r>
            <a:endParaRPr lang="zh-CN" altLang="en-US" sz="5400" b="1" dirty="0">
              <a:solidFill>
                <a:schemeClr val="accent6">
                  <a:lumMod val="60000"/>
                  <a:lumOff val="4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j-cs"/>
            </a:endParaRPr>
          </a:p>
        </p:txBody>
      </p:sp>
      <p:pic>
        <p:nvPicPr>
          <p:cNvPr id="2" name="Picture 1" descr="A logo of a person's face with a phone and a cross">
            <a:extLst>
              <a:ext uri="{FF2B5EF4-FFF2-40B4-BE49-F238E27FC236}">
                <a16:creationId xmlns:a16="http://schemas.microsoft.com/office/drawing/2014/main" id="{9D2C8022-B2C5-A6E4-8404-8961B8D2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1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09080-556A-EF43-D362-6C08D427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BBC135-F795-D0CD-B871-2D18EFA29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426172-4D17-D549-009F-3C96188BE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D48AF8-2DF7-3835-756A-1021C012E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016B81-2C5D-B040-8ED7-86BA4F81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FF7608-06DD-CA76-D712-BADA2347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B92A8F9-7F36-3876-89E5-701FAA782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3B73FF9C-98FD-A702-AEA1-48E8108AF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rgbClr val="548235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Yousef</a:t>
            </a:r>
            <a:endParaRPr lang="zh-CN" altLang="en-US" sz="2400" b="1" dirty="0">
              <a:solidFill>
                <a:srgbClr val="548235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ACA46F78-29D7-3AB2-2F2C-680B0306C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813" y="6351263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548235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23</a:t>
            </a:r>
            <a:endParaRPr lang="zh-CN" altLang="en-US" sz="2000" b="1" dirty="0">
              <a:solidFill>
                <a:srgbClr val="548235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94292-464C-0384-C39E-3D540775EB6C}"/>
              </a:ext>
            </a:extLst>
          </p:cNvPr>
          <p:cNvSpPr txBox="1"/>
          <p:nvPr/>
        </p:nvSpPr>
        <p:spPr>
          <a:xfrm>
            <a:off x="772266" y="115737"/>
            <a:ext cx="42310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+mj-cs"/>
              </a:rPr>
              <a:t>Methodology</a:t>
            </a:r>
            <a:r>
              <a:rPr lang="ar-EG" altLang="zh-CN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+mj-cs"/>
              </a:rPr>
              <a:t>  </a:t>
            </a:r>
            <a:r>
              <a:rPr lang="en-US" altLang="zh-CN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j-cs"/>
              </a:rPr>
              <a:t> </a:t>
            </a:r>
            <a:endParaRPr lang="zh-CN" altLang="en-US" sz="4800" b="1" dirty="0">
              <a:solidFill>
                <a:schemeClr val="accent6">
                  <a:lumMod val="60000"/>
                  <a:lumOff val="4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j-cs"/>
            </a:endParaRPr>
          </a:p>
        </p:txBody>
      </p:sp>
      <p:sp>
        <p:nvSpPr>
          <p:cNvPr id="34" name="任意多边形 27">
            <a:extLst>
              <a:ext uri="{FF2B5EF4-FFF2-40B4-BE49-F238E27FC236}">
                <a16:creationId xmlns:a16="http://schemas.microsoft.com/office/drawing/2014/main" id="{901CEEB9-CD71-4D7D-A9FD-44D32AC9EB36}"/>
              </a:ext>
            </a:extLst>
          </p:cNvPr>
          <p:cNvSpPr/>
          <p:nvPr/>
        </p:nvSpPr>
        <p:spPr>
          <a:xfrm flipV="1">
            <a:off x="941731" y="792923"/>
            <a:ext cx="10308538" cy="5342819"/>
          </a:xfrm>
          <a:custGeom>
            <a:avLst/>
            <a:gdLst>
              <a:gd name="connsiteX0" fmla="*/ 0 w 914400"/>
              <a:gd name="connsiteY0" fmla="*/ 0 h 612648"/>
              <a:gd name="connsiteX1" fmla="*/ 152400 w 914400"/>
              <a:gd name="connsiteY1" fmla="*/ 0 h 612648"/>
              <a:gd name="connsiteX2" fmla="*/ 152400 w 914400"/>
              <a:gd name="connsiteY2" fmla="*/ 0 h 612648"/>
              <a:gd name="connsiteX3" fmla="*/ 381000 w 914400"/>
              <a:gd name="connsiteY3" fmla="*/ 0 h 612648"/>
              <a:gd name="connsiteX4" fmla="*/ 914400 w 914400"/>
              <a:gd name="connsiteY4" fmla="*/ 0 h 612648"/>
              <a:gd name="connsiteX5" fmla="*/ 914400 w 914400"/>
              <a:gd name="connsiteY5" fmla="*/ 357378 h 612648"/>
              <a:gd name="connsiteX6" fmla="*/ 914400 w 914400"/>
              <a:gd name="connsiteY6" fmla="*/ 357378 h 612648"/>
              <a:gd name="connsiteX7" fmla="*/ 914400 w 914400"/>
              <a:gd name="connsiteY7" fmla="*/ 510540 h 612648"/>
              <a:gd name="connsiteX8" fmla="*/ 914400 w 914400"/>
              <a:gd name="connsiteY8" fmla="*/ 612648 h 612648"/>
              <a:gd name="connsiteX9" fmla="*/ 381000 w 914400"/>
              <a:gd name="connsiteY9" fmla="*/ 612648 h 612648"/>
              <a:gd name="connsiteX10" fmla="*/ 266703 w 914400"/>
              <a:gd name="connsiteY10" fmla="*/ 689229 h 612648"/>
              <a:gd name="connsiteX11" fmla="*/ 152400 w 914400"/>
              <a:gd name="connsiteY11" fmla="*/ 612648 h 612648"/>
              <a:gd name="connsiteX12" fmla="*/ 0 w 914400"/>
              <a:gd name="connsiteY12" fmla="*/ 612648 h 612648"/>
              <a:gd name="connsiteX13" fmla="*/ 0 w 914400"/>
              <a:gd name="connsiteY13" fmla="*/ 510540 h 612648"/>
              <a:gd name="connsiteX14" fmla="*/ 0 w 914400"/>
              <a:gd name="connsiteY14" fmla="*/ 357378 h 612648"/>
              <a:gd name="connsiteX15" fmla="*/ 0 w 914400"/>
              <a:gd name="connsiteY15" fmla="*/ 357378 h 612648"/>
              <a:gd name="connsiteX16" fmla="*/ 0 w 914400"/>
              <a:gd name="connsiteY16" fmla="*/ 0 h 612648"/>
              <a:gd name="connsiteX0-1" fmla="*/ 0 w 914400"/>
              <a:gd name="connsiteY0-2" fmla="*/ 0 h 689229"/>
              <a:gd name="connsiteX1-3" fmla="*/ 152400 w 914400"/>
              <a:gd name="connsiteY1-4" fmla="*/ 0 h 689229"/>
              <a:gd name="connsiteX2-5" fmla="*/ 152400 w 914400"/>
              <a:gd name="connsiteY2-6" fmla="*/ 0 h 689229"/>
              <a:gd name="connsiteX3-7" fmla="*/ 381000 w 914400"/>
              <a:gd name="connsiteY3-8" fmla="*/ 0 h 689229"/>
              <a:gd name="connsiteX4-9" fmla="*/ 914400 w 914400"/>
              <a:gd name="connsiteY4-10" fmla="*/ 0 h 689229"/>
              <a:gd name="connsiteX5-11" fmla="*/ 914400 w 914400"/>
              <a:gd name="connsiteY5-12" fmla="*/ 357378 h 689229"/>
              <a:gd name="connsiteX6-13" fmla="*/ 914400 w 914400"/>
              <a:gd name="connsiteY6-14" fmla="*/ 357378 h 689229"/>
              <a:gd name="connsiteX7-15" fmla="*/ 914400 w 914400"/>
              <a:gd name="connsiteY7-16" fmla="*/ 612648 h 689229"/>
              <a:gd name="connsiteX8-17" fmla="*/ 381000 w 914400"/>
              <a:gd name="connsiteY8-18" fmla="*/ 612648 h 689229"/>
              <a:gd name="connsiteX9-19" fmla="*/ 266703 w 914400"/>
              <a:gd name="connsiteY9-20" fmla="*/ 689229 h 689229"/>
              <a:gd name="connsiteX10-21" fmla="*/ 152400 w 914400"/>
              <a:gd name="connsiteY10-22" fmla="*/ 612648 h 689229"/>
              <a:gd name="connsiteX11-23" fmla="*/ 0 w 914400"/>
              <a:gd name="connsiteY11-24" fmla="*/ 612648 h 689229"/>
              <a:gd name="connsiteX12-25" fmla="*/ 0 w 914400"/>
              <a:gd name="connsiteY12-26" fmla="*/ 510540 h 689229"/>
              <a:gd name="connsiteX13-27" fmla="*/ 0 w 914400"/>
              <a:gd name="connsiteY13-28" fmla="*/ 357378 h 689229"/>
              <a:gd name="connsiteX14-29" fmla="*/ 0 w 914400"/>
              <a:gd name="connsiteY14-30" fmla="*/ 357378 h 689229"/>
              <a:gd name="connsiteX15-31" fmla="*/ 0 w 914400"/>
              <a:gd name="connsiteY15-32" fmla="*/ 0 h 689229"/>
              <a:gd name="connsiteX0-33" fmla="*/ 0 w 914400"/>
              <a:gd name="connsiteY0-34" fmla="*/ 0 h 689229"/>
              <a:gd name="connsiteX1-35" fmla="*/ 152400 w 914400"/>
              <a:gd name="connsiteY1-36" fmla="*/ 0 h 689229"/>
              <a:gd name="connsiteX2-37" fmla="*/ 152400 w 914400"/>
              <a:gd name="connsiteY2-38" fmla="*/ 0 h 689229"/>
              <a:gd name="connsiteX3-39" fmla="*/ 381000 w 914400"/>
              <a:gd name="connsiteY3-40" fmla="*/ 0 h 689229"/>
              <a:gd name="connsiteX4-41" fmla="*/ 914400 w 914400"/>
              <a:gd name="connsiteY4-42" fmla="*/ 0 h 689229"/>
              <a:gd name="connsiteX5-43" fmla="*/ 914400 w 914400"/>
              <a:gd name="connsiteY5-44" fmla="*/ 357378 h 689229"/>
              <a:gd name="connsiteX6-45" fmla="*/ 914400 w 914400"/>
              <a:gd name="connsiteY6-46" fmla="*/ 612648 h 689229"/>
              <a:gd name="connsiteX7-47" fmla="*/ 381000 w 914400"/>
              <a:gd name="connsiteY7-48" fmla="*/ 612648 h 689229"/>
              <a:gd name="connsiteX8-49" fmla="*/ 266703 w 914400"/>
              <a:gd name="connsiteY8-50" fmla="*/ 689229 h 689229"/>
              <a:gd name="connsiteX9-51" fmla="*/ 152400 w 914400"/>
              <a:gd name="connsiteY9-52" fmla="*/ 612648 h 689229"/>
              <a:gd name="connsiteX10-53" fmla="*/ 0 w 914400"/>
              <a:gd name="connsiteY10-54" fmla="*/ 612648 h 689229"/>
              <a:gd name="connsiteX11-55" fmla="*/ 0 w 914400"/>
              <a:gd name="connsiteY11-56" fmla="*/ 510540 h 689229"/>
              <a:gd name="connsiteX12-57" fmla="*/ 0 w 914400"/>
              <a:gd name="connsiteY12-58" fmla="*/ 357378 h 689229"/>
              <a:gd name="connsiteX13-59" fmla="*/ 0 w 914400"/>
              <a:gd name="connsiteY13-60" fmla="*/ 357378 h 689229"/>
              <a:gd name="connsiteX14-61" fmla="*/ 0 w 914400"/>
              <a:gd name="connsiteY14-62" fmla="*/ 0 h 689229"/>
              <a:gd name="connsiteX0-63" fmla="*/ 0 w 914400"/>
              <a:gd name="connsiteY0-64" fmla="*/ 0 h 689229"/>
              <a:gd name="connsiteX1-65" fmla="*/ 152400 w 914400"/>
              <a:gd name="connsiteY1-66" fmla="*/ 0 h 689229"/>
              <a:gd name="connsiteX2-67" fmla="*/ 152400 w 914400"/>
              <a:gd name="connsiteY2-68" fmla="*/ 0 h 689229"/>
              <a:gd name="connsiteX3-69" fmla="*/ 381000 w 914400"/>
              <a:gd name="connsiteY3-70" fmla="*/ 0 h 689229"/>
              <a:gd name="connsiteX4-71" fmla="*/ 914400 w 914400"/>
              <a:gd name="connsiteY4-72" fmla="*/ 0 h 689229"/>
              <a:gd name="connsiteX5-73" fmla="*/ 914400 w 914400"/>
              <a:gd name="connsiteY5-74" fmla="*/ 612648 h 689229"/>
              <a:gd name="connsiteX6-75" fmla="*/ 381000 w 914400"/>
              <a:gd name="connsiteY6-76" fmla="*/ 612648 h 689229"/>
              <a:gd name="connsiteX7-77" fmla="*/ 266703 w 914400"/>
              <a:gd name="connsiteY7-78" fmla="*/ 689229 h 689229"/>
              <a:gd name="connsiteX8-79" fmla="*/ 152400 w 914400"/>
              <a:gd name="connsiteY8-80" fmla="*/ 612648 h 689229"/>
              <a:gd name="connsiteX9-81" fmla="*/ 0 w 914400"/>
              <a:gd name="connsiteY9-82" fmla="*/ 612648 h 689229"/>
              <a:gd name="connsiteX10-83" fmla="*/ 0 w 914400"/>
              <a:gd name="connsiteY10-84" fmla="*/ 510540 h 689229"/>
              <a:gd name="connsiteX11-85" fmla="*/ 0 w 914400"/>
              <a:gd name="connsiteY11-86" fmla="*/ 357378 h 689229"/>
              <a:gd name="connsiteX12-87" fmla="*/ 0 w 914400"/>
              <a:gd name="connsiteY12-88" fmla="*/ 357378 h 689229"/>
              <a:gd name="connsiteX13-89" fmla="*/ 0 w 914400"/>
              <a:gd name="connsiteY13-90" fmla="*/ 0 h 689229"/>
              <a:gd name="connsiteX0-91" fmla="*/ 0 w 2437574"/>
              <a:gd name="connsiteY0-92" fmla="*/ 0 h 689229"/>
              <a:gd name="connsiteX1-93" fmla="*/ 152400 w 2437574"/>
              <a:gd name="connsiteY1-94" fmla="*/ 0 h 689229"/>
              <a:gd name="connsiteX2-95" fmla="*/ 152400 w 2437574"/>
              <a:gd name="connsiteY2-96" fmla="*/ 0 h 689229"/>
              <a:gd name="connsiteX3-97" fmla="*/ 381000 w 2437574"/>
              <a:gd name="connsiteY3-98" fmla="*/ 0 h 689229"/>
              <a:gd name="connsiteX4-99" fmla="*/ 2437574 w 2437574"/>
              <a:gd name="connsiteY4-100" fmla="*/ 0 h 689229"/>
              <a:gd name="connsiteX5-101" fmla="*/ 914400 w 2437574"/>
              <a:gd name="connsiteY5-102" fmla="*/ 612648 h 689229"/>
              <a:gd name="connsiteX6-103" fmla="*/ 381000 w 2437574"/>
              <a:gd name="connsiteY6-104" fmla="*/ 612648 h 689229"/>
              <a:gd name="connsiteX7-105" fmla="*/ 266703 w 2437574"/>
              <a:gd name="connsiteY7-106" fmla="*/ 689229 h 689229"/>
              <a:gd name="connsiteX8-107" fmla="*/ 152400 w 2437574"/>
              <a:gd name="connsiteY8-108" fmla="*/ 612648 h 689229"/>
              <a:gd name="connsiteX9-109" fmla="*/ 0 w 2437574"/>
              <a:gd name="connsiteY9-110" fmla="*/ 612648 h 689229"/>
              <a:gd name="connsiteX10-111" fmla="*/ 0 w 2437574"/>
              <a:gd name="connsiteY10-112" fmla="*/ 510540 h 689229"/>
              <a:gd name="connsiteX11-113" fmla="*/ 0 w 2437574"/>
              <a:gd name="connsiteY11-114" fmla="*/ 357378 h 689229"/>
              <a:gd name="connsiteX12-115" fmla="*/ 0 w 2437574"/>
              <a:gd name="connsiteY12-116" fmla="*/ 357378 h 689229"/>
              <a:gd name="connsiteX13-117" fmla="*/ 0 w 2437574"/>
              <a:gd name="connsiteY13-118" fmla="*/ 0 h 689229"/>
              <a:gd name="connsiteX0-119" fmla="*/ 0 w 2437574"/>
              <a:gd name="connsiteY0-120" fmla="*/ 0 h 689229"/>
              <a:gd name="connsiteX1-121" fmla="*/ 152400 w 2437574"/>
              <a:gd name="connsiteY1-122" fmla="*/ 0 h 689229"/>
              <a:gd name="connsiteX2-123" fmla="*/ 152400 w 2437574"/>
              <a:gd name="connsiteY2-124" fmla="*/ 0 h 689229"/>
              <a:gd name="connsiteX3-125" fmla="*/ 381000 w 2437574"/>
              <a:gd name="connsiteY3-126" fmla="*/ 0 h 689229"/>
              <a:gd name="connsiteX4-127" fmla="*/ 2437574 w 2437574"/>
              <a:gd name="connsiteY4-128" fmla="*/ 0 h 689229"/>
              <a:gd name="connsiteX5-129" fmla="*/ 2437574 w 2437574"/>
              <a:gd name="connsiteY5-130" fmla="*/ 612648 h 689229"/>
              <a:gd name="connsiteX6-131" fmla="*/ 381000 w 2437574"/>
              <a:gd name="connsiteY6-132" fmla="*/ 612648 h 689229"/>
              <a:gd name="connsiteX7-133" fmla="*/ 266703 w 2437574"/>
              <a:gd name="connsiteY7-134" fmla="*/ 689229 h 689229"/>
              <a:gd name="connsiteX8-135" fmla="*/ 152400 w 2437574"/>
              <a:gd name="connsiteY8-136" fmla="*/ 612648 h 689229"/>
              <a:gd name="connsiteX9-137" fmla="*/ 0 w 2437574"/>
              <a:gd name="connsiteY9-138" fmla="*/ 612648 h 689229"/>
              <a:gd name="connsiteX10-139" fmla="*/ 0 w 2437574"/>
              <a:gd name="connsiteY10-140" fmla="*/ 510540 h 689229"/>
              <a:gd name="connsiteX11-141" fmla="*/ 0 w 2437574"/>
              <a:gd name="connsiteY11-142" fmla="*/ 357378 h 689229"/>
              <a:gd name="connsiteX12-143" fmla="*/ 0 w 2437574"/>
              <a:gd name="connsiteY12-144" fmla="*/ 357378 h 689229"/>
              <a:gd name="connsiteX13-145" fmla="*/ 0 w 2437574"/>
              <a:gd name="connsiteY13-146" fmla="*/ 0 h 6892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2437574" h="689229">
                <a:moveTo>
                  <a:pt x="0" y="0"/>
                </a:moveTo>
                <a:lnTo>
                  <a:pt x="152400" y="0"/>
                </a:lnTo>
                <a:lnTo>
                  <a:pt x="152400" y="0"/>
                </a:lnTo>
                <a:lnTo>
                  <a:pt x="381000" y="0"/>
                </a:lnTo>
                <a:lnTo>
                  <a:pt x="2437574" y="0"/>
                </a:lnTo>
                <a:lnTo>
                  <a:pt x="2437574" y="612648"/>
                </a:lnTo>
                <a:lnTo>
                  <a:pt x="381000" y="612648"/>
                </a:lnTo>
                <a:lnTo>
                  <a:pt x="266703" y="689229"/>
                </a:lnTo>
                <a:lnTo>
                  <a:pt x="152400" y="612648"/>
                </a:lnTo>
                <a:lnTo>
                  <a:pt x="0" y="612648"/>
                </a:lnTo>
                <a:lnTo>
                  <a:pt x="0" y="510540"/>
                </a:lnTo>
                <a:lnTo>
                  <a:pt x="0" y="357378"/>
                </a:lnTo>
                <a:lnTo>
                  <a:pt x="0" y="3573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E3A7AA-373D-EB1D-6BD3-219516C4EA19}"/>
              </a:ext>
            </a:extLst>
          </p:cNvPr>
          <p:cNvSpPr/>
          <p:nvPr/>
        </p:nvSpPr>
        <p:spPr>
          <a:xfrm>
            <a:off x="1069676" y="1525577"/>
            <a:ext cx="10035218" cy="44857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0860CE-EB66-0719-A56C-665128B2B32E}"/>
              </a:ext>
            </a:extLst>
          </p:cNvPr>
          <p:cNvSpPr txBox="1"/>
          <p:nvPr/>
        </p:nvSpPr>
        <p:spPr>
          <a:xfrm>
            <a:off x="6623949" y="278080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165724-E4CC-72D1-91DB-EF8C673E9492}"/>
              </a:ext>
            </a:extLst>
          </p:cNvPr>
          <p:cNvSpPr txBox="1"/>
          <p:nvPr/>
        </p:nvSpPr>
        <p:spPr>
          <a:xfrm>
            <a:off x="6776349" y="293320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文本框 2">
            <a:extLst>
              <a:ext uri="{FF2B5EF4-FFF2-40B4-BE49-F238E27FC236}">
                <a16:creationId xmlns:a16="http://schemas.microsoft.com/office/drawing/2014/main" id="{BF7FD65D-4C37-61AE-F42F-BD0DC6960D1C}"/>
              </a:ext>
            </a:extLst>
          </p:cNvPr>
          <p:cNvSpPr txBox="1"/>
          <p:nvPr/>
        </p:nvSpPr>
        <p:spPr>
          <a:xfrm>
            <a:off x="1281266" y="1707951"/>
            <a:ext cx="3388873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22DBDF-F0C2-76AD-CD62-D0A3D917C435}"/>
              </a:ext>
            </a:extLst>
          </p:cNvPr>
          <p:cNvSpPr/>
          <p:nvPr/>
        </p:nvSpPr>
        <p:spPr>
          <a:xfrm>
            <a:off x="1164905" y="3449862"/>
            <a:ext cx="1616920" cy="616983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All Images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DAA4B49-2D23-894F-D42E-8C61DFDB8CE8}"/>
              </a:ext>
            </a:extLst>
          </p:cNvPr>
          <p:cNvSpPr/>
          <p:nvPr/>
        </p:nvSpPr>
        <p:spPr>
          <a:xfrm>
            <a:off x="8898467" y="3509002"/>
            <a:ext cx="2128628" cy="616983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C588C0-BAD8-7106-962D-562C0DFCCAB5}"/>
              </a:ext>
            </a:extLst>
          </p:cNvPr>
          <p:cNvSpPr/>
          <p:nvPr/>
        </p:nvSpPr>
        <p:spPr>
          <a:xfrm>
            <a:off x="3342695" y="3449861"/>
            <a:ext cx="2250148" cy="616983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Images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726825A-55EB-503E-0D8B-DF7496DFB5D7}"/>
              </a:ext>
            </a:extLst>
          </p:cNvPr>
          <p:cNvSpPr/>
          <p:nvPr/>
        </p:nvSpPr>
        <p:spPr>
          <a:xfrm>
            <a:off x="6172187" y="3464332"/>
            <a:ext cx="2165414" cy="646172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C1302DAA-0874-6C7E-5853-16BFFB4FBFC5}"/>
              </a:ext>
            </a:extLst>
          </p:cNvPr>
          <p:cNvSpPr/>
          <p:nvPr/>
        </p:nvSpPr>
        <p:spPr>
          <a:xfrm rot="16200000">
            <a:off x="8325024" y="3537061"/>
            <a:ext cx="586020" cy="560866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D0C5BB36-1C1A-D547-7BF5-F044350511E6}"/>
              </a:ext>
            </a:extLst>
          </p:cNvPr>
          <p:cNvSpPr/>
          <p:nvPr/>
        </p:nvSpPr>
        <p:spPr>
          <a:xfrm rot="16200000">
            <a:off x="2753767" y="3509150"/>
            <a:ext cx="616986" cy="560869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00ED35E-CC00-0AF1-587A-93ED92A408DA}"/>
              </a:ext>
            </a:extLst>
          </p:cNvPr>
          <p:cNvSpPr/>
          <p:nvPr/>
        </p:nvSpPr>
        <p:spPr>
          <a:xfrm rot="16200000">
            <a:off x="5578641" y="3516958"/>
            <a:ext cx="616986" cy="570106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logo of a person's face with a phone and a cross">
            <a:extLst>
              <a:ext uri="{FF2B5EF4-FFF2-40B4-BE49-F238E27FC236}">
                <a16:creationId xmlns:a16="http://schemas.microsoft.com/office/drawing/2014/main" id="{4907034C-EC25-B95E-3555-8570837E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9" grpId="0" animBg="1"/>
      <p:bldP spid="58" grpId="0" animBg="1"/>
      <p:bldP spid="60" grpId="0" animBg="1"/>
      <p:bldP spid="61" grpId="0" animBg="1"/>
      <p:bldP spid="63" grpId="0" animBg="1"/>
      <p:bldP spid="68" grpId="0" animBg="1"/>
      <p:bldP spid="71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0E59B-494D-1EE7-1DEB-5238007A4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D4A185-3D96-B81E-6640-6D36D0CDD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EE9F94-98F3-D412-14BC-35E22BF8C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791CBFD-63F4-9DB8-988F-93DC8DBDC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FC717C-AF91-23B2-96ED-B1C38B037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CFAFA91-3D51-2C6B-1BE6-0EB3E963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E4FEB2D-7005-2AA2-AD14-06199612F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9D0F2D2D-5530-6FDE-C623-D3713675A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5" y="6289553"/>
            <a:ext cx="3174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5615446A-4747-AA4A-7E30-02C885A60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2</a:t>
            </a: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CE9D67-D48B-6268-086B-06197D1F0493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 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549607-F5E2-ADDD-3123-D6C7DE9AB82F}"/>
              </a:ext>
            </a:extLst>
          </p:cNvPr>
          <p:cNvSpPr/>
          <p:nvPr/>
        </p:nvSpPr>
        <p:spPr>
          <a:xfrm>
            <a:off x="785608" y="2823432"/>
            <a:ext cx="4005675" cy="1692406"/>
          </a:xfrm>
          <a:prstGeom prst="rightArrow">
            <a:avLst>
              <a:gd name="adj1" fmla="val 50000"/>
              <a:gd name="adj2" fmla="val 4294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Unbalanced Data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FADF6874-EE13-00EA-9DBE-CEDE3327E892}"/>
              </a:ext>
            </a:extLst>
          </p:cNvPr>
          <p:cNvSpPr txBox="1"/>
          <p:nvPr/>
        </p:nvSpPr>
        <p:spPr>
          <a:xfrm>
            <a:off x="5673377" y="1122601"/>
            <a:ext cx="495443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Before Preprocessing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52999-6308-526D-BDA1-6813BF6FA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858" y="2298629"/>
            <a:ext cx="5359674" cy="3104413"/>
          </a:xfrm>
          <a:prstGeom prst="rect">
            <a:avLst/>
          </a:prstGeom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9E73CC17-D94B-6A03-F575-6DF69885CF89}"/>
              </a:ext>
            </a:extLst>
          </p:cNvPr>
          <p:cNvSpPr txBox="1"/>
          <p:nvPr/>
        </p:nvSpPr>
        <p:spPr>
          <a:xfrm>
            <a:off x="1062985" y="1122601"/>
            <a:ext cx="308110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HAM10000</a:t>
            </a:r>
          </a:p>
        </p:txBody>
      </p:sp>
      <p:pic>
        <p:nvPicPr>
          <p:cNvPr id="4" name="Picture 3" descr="A logo of a person's face with a phone and a cross">
            <a:extLst>
              <a:ext uri="{FF2B5EF4-FFF2-40B4-BE49-F238E27FC236}">
                <a16:creationId xmlns:a16="http://schemas.microsoft.com/office/drawing/2014/main" id="{9F65D3FE-5566-29D8-A948-2D99C469C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4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7" grpId="0" animBg="1"/>
      <p:bldP spid="20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E0DFE2-960E-2E25-EFF7-4D3F2A4DE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73AF26-077A-0DF0-20D4-50F38D348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9F2820-B781-7EE8-9A36-BDCBECE94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F54940-A0EB-9E05-67B0-338201DB5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585F19-AEA7-1C57-4370-51F88FEB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E3E9838-D28A-EDBA-CF63-E33BC3C0F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D488AAE-65FC-2CD7-70DC-60F8389A8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6B195B7C-0387-3152-1F19-EDF7EF44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254B6EDE-028D-6EDC-E1CE-8351EC40F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2</a:t>
            </a: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63DA16-63FD-FD4B-8F25-2C93562CE517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7D6F0187-007E-1AFB-5473-29B0D357EF2C}"/>
              </a:ext>
            </a:extLst>
          </p:cNvPr>
          <p:cNvSpPr txBox="1"/>
          <p:nvPr/>
        </p:nvSpPr>
        <p:spPr>
          <a:xfrm>
            <a:off x="5673377" y="1122601"/>
            <a:ext cx="495443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Solve Unbalance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33F3BC02-6AF2-5563-EEA9-E1DA462B928D}"/>
              </a:ext>
            </a:extLst>
          </p:cNvPr>
          <p:cNvSpPr txBox="1"/>
          <p:nvPr/>
        </p:nvSpPr>
        <p:spPr>
          <a:xfrm>
            <a:off x="3715181" y="2630085"/>
            <a:ext cx="3916392" cy="5232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Oversampling</a:t>
            </a: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77BF0988-1300-00F3-2FE7-7F9C6C8B50BF}"/>
              </a:ext>
            </a:extLst>
          </p:cNvPr>
          <p:cNvSpPr txBox="1"/>
          <p:nvPr/>
        </p:nvSpPr>
        <p:spPr>
          <a:xfrm>
            <a:off x="3715181" y="3370564"/>
            <a:ext cx="391639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Undersampling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B8A4739-D868-0FDF-3724-38740E7CAE0A}"/>
              </a:ext>
            </a:extLst>
          </p:cNvPr>
          <p:cNvSpPr txBox="1"/>
          <p:nvPr/>
        </p:nvSpPr>
        <p:spPr>
          <a:xfrm>
            <a:off x="3715181" y="4160999"/>
            <a:ext cx="3916392" cy="5232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Data Generator 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3E5D3612-0024-EFE1-9AE1-70053EE059BE}"/>
              </a:ext>
            </a:extLst>
          </p:cNvPr>
          <p:cNvSpPr txBox="1"/>
          <p:nvPr/>
        </p:nvSpPr>
        <p:spPr>
          <a:xfrm>
            <a:off x="3715181" y="4951434"/>
            <a:ext cx="391639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SMOTE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70B70E40-88CC-4C5D-CE80-3A68A028180F}"/>
              </a:ext>
            </a:extLst>
          </p:cNvPr>
          <p:cNvSpPr txBox="1"/>
          <p:nvPr/>
        </p:nvSpPr>
        <p:spPr>
          <a:xfrm>
            <a:off x="1062985" y="1122601"/>
            <a:ext cx="308110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HAM10000</a:t>
            </a:r>
          </a:p>
        </p:txBody>
      </p:sp>
      <p:pic>
        <p:nvPicPr>
          <p:cNvPr id="10" name="Picture 9" descr="A logo of a person's face with a phone and a cross">
            <a:extLst>
              <a:ext uri="{FF2B5EF4-FFF2-40B4-BE49-F238E27FC236}">
                <a16:creationId xmlns:a16="http://schemas.microsoft.com/office/drawing/2014/main" id="{75FD4D15-E048-053C-2BF7-DC531D7B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4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  <p:bldP spid="3" grpId="0" animBg="1"/>
      <p:bldP spid="4" grpId="0" animBg="1"/>
      <p:bldP spid="8" grpId="0" animBg="1"/>
      <p:bldP spid="9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532BA-C073-DF55-6661-1A6C20E9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56FD44-36D9-B18F-7D37-292CD06EB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4CF08B-2A0E-B99F-30FC-F47EAB151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57CBF2-B5CB-53C1-9AD1-0A959FEC2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92457F-948A-3155-E283-0B7A74FB8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C8B8F3-BEB4-1EB9-CFB5-30F16599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8267446-4064-9E95-0E5C-DE19B1DB0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BE6DA3D7-4E3E-C929-BB7A-AE004039E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35" y="6289553"/>
            <a:ext cx="3174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B46EEDDE-574E-862E-45EA-663C7DF63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2</a:t>
            </a: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32880E-05E1-4DE5-7E9D-3F422443E2F1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6CB989-4B93-A53C-6A47-5E9A437CDE79}"/>
              </a:ext>
            </a:extLst>
          </p:cNvPr>
          <p:cNvSpPr txBox="1"/>
          <p:nvPr/>
        </p:nvSpPr>
        <p:spPr>
          <a:xfrm>
            <a:off x="1062985" y="1122601"/>
            <a:ext cx="308110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HAM10000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096AF-C4FD-9A09-E449-838EF7879EF0}"/>
              </a:ext>
            </a:extLst>
          </p:cNvPr>
          <p:cNvSpPr txBox="1"/>
          <p:nvPr/>
        </p:nvSpPr>
        <p:spPr>
          <a:xfrm>
            <a:off x="1062985" y="1892042"/>
            <a:ext cx="9598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Use a Data Generator? The dataset is imbalanced and contains high-resolution images, so a data generator helps:</a:t>
            </a:r>
          </a:p>
          <a:p>
            <a:r>
              <a:rPr lang="en-US" b="1" dirty="0"/>
              <a:t>	</a:t>
            </a:r>
          </a:p>
          <a:p>
            <a:r>
              <a:rPr lang="en-US" b="1" dirty="0"/>
              <a:t>• Efficiently load and preprocess images in batches (memory-efficient)</a:t>
            </a:r>
          </a:p>
          <a:p>
            <a:r>
              <a:rPr lang="en-US" b="1" dirty="0"/>
              <a:t>• Augment the data (rotation, flipping, zooming, etc.)</a:t>
            </a:r>
          </a:p>
          <a:p>
            <a:r>
              <a:rPr lang="en-US" b="1" dirty="0"/>
              <a:t>• Increase variability</a:t>
            </a:r>
          </a:p>
          <a:p>
            <a:r>
              <a:rPr lang="en-US" b="1" dirty="0"/>
              <a:t>• Prevent overfitting</a:t>
            </a:r>
          </a:p>
          <a:p>
            <a:r>
              <a:rPr lang="en-US" b="1" dirty="0"/>
              <a:t>• Balance classes</a:t>
            </a:r>
          </a:p>
          <a:p>
            <a:endParaRPr lang="en-US" b="1" dirty="0"/>
          </a:p>
          <a:p>
            <a:r>
              <a:rPr lang="en-US" b="1" dirty="0"/>
              <a:t>Benefits Observed</a:t>
            </a:r>
          </a:p>
          <a:p>
            <a:r>
              <a:rPr lang="en-US" b="1" dirty="0"/>
              <a:t>• Reduced overfitting due to more diverse training samples.	</a:t>
            </a:r>
          </a:p>
          <a:p>
            <a:r>
              <a:rPr lang="en-US" b="1" dirty="0"/>
              <a:t>• Improved model generalization.	</a:t>
            </a:r>
          </a:p>
          <a:p>
            <a:r>
              <a:rPr lang="en-US" b="1" dirty="0"/>
              <a:t>• Easier to train on large datasets using batch-wise loading.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DC3CC392-57EA-6B4D-13CF-61A1BFC02C89}"/>
              </a:ext>
            </a:extLst>
          </p:cNvPr>
          <p:cNvSpPr txBox="1"/>
          <p:nvPr/>
        </p:nvSpPr>
        <p:spPr>
          <a:xfrm>
            <a:off x="6507366" y="1122601"/>
            <a:ext cx="4641881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Image Data Generator</a:t>
            </a:r>
          </a:p>
        </p:txBody>
      </p:sp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B5AF6C71-EC60-B5E9-123A-5B4285BD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  <p:bldP spid="4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15C1E-2B74-9D63-63F5-A166E1475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E81B2B-AA2A-A8F7-8EA7-0E2985927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B6FAD-262B-B9FF-E467-C2829D16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035582-4390-1885-AF8D-5F2DFDFBC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AF230D-CBB3-EA27-AA77-FA843EF0B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C02F6-CC62-AF94-5E94-54A2BCBAA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9AD4BE48-BB09-7DA0-B47E-4EAD89159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96ECB643-E5A3-5CAE-EF9C-E0622D91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32" y="6289553"/>
            <a:ext cx="3174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583EA07-3D78-04F3-52F0-A0B85B769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2</a:t>
            </a: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0FBCAC-C9C3-4ABF-0359-F27840A96B6F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18B41C-670F-F5FD-2B3E-D5BAC4BE7D3E}"/>
              </a:ext>
            </a:extLst>
          </p:cNvPr>
          <p:cNvSpPr/>
          <p:nvPr/>
        </p:nvSpPr>
        <p:spPr>
          <a:xfrm>
            <a:off x="133093" y="2913265"/>
            <a:ext cx="4005675" cy="1692406"/>
          </a:xfrm>
          <a:prstGeom prst="rightArrow">
            <a:avLst>
              <a:gd name="adj1" fmla="val 50000"/>
              <a:gd name="adj2" fmla="val 4294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Data Generator 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9164E3BE-1EE5-7601-1DB1-F52A286B8EE4}"/>
              </a:ext>
            </a:extLst>
          </p:cNvPr>
          <p:cNvSpPr txBox="1"/>
          <p:nvPr/>
        </p:nvSpPr>
        <p:spPr>
          <a:xfrm>
            <a:off x="5673377" y="1122601"/>
            <a:ext cx="495443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Solve Unbalance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7F264-74F7-5301-1FA4-7AA64985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20" y="2245202"/>
            <a:ext cx="2263336" cy="256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F6F24-AF35-A5CF-A16F-06958F841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79028" y="3113187"/>
            <a:ext cx="5097574" cy="2301439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69A40BC-7D40-208E-1B23-4DAD6EA7D201}"/>
              </a:ext>
            </a:extLst>
          </p:cNvPr>
          <p:cNvSpPr/>
          <p:nvPr/>
        </p:nvSpPr>
        <p:spPr>
          <a:xfrm>
            <a:off x="6542202" y="3110063"/>
            <a:ext cx="2807071" cy="1207392"/>
          </a:xfrm>
          <a:prstGeom prst="rightArrow">
            <a:avLst>
              <a:gd name="adj1" fmla="val 50000"/>
              <a:gd name="adj2" fmla="val 4294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Rotating Flipping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303D6B58-87DF-1FDA-1B2A-F4AA92BD8C61}"/>
              </a:ext>
            </a:extLst>
          </p:cNvPr>
          <p:cNvSpPr txBox="1"/>
          <p:nvPr/>
        </p:nvSpPr>
        <p:spPr>
          <a:xfrm>
            <a:off x="1062985" y="1122601"/>
            <a:ext cx="308110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HAM10000</a:t>
            </a:r>
          </a:p>
        </p:txBody>
      </p:sp>
      <p:pic>
        <p:nvPicPr>
          <p:cNvPr id="4" name="Picture 3" descr="A logo of a person's face with a phone and a cross">
            <a:extLst>
              <a:ext uri="{FF2B5EF4-FFF2-40B4-BE49-F238E27FC236}">
                <a16:creationId xmlns:a16="http://schemas.microsoft.com/office/drawing/2014/main" id="{A82618B2-DAD2-A856-F35C-CF0226C5C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7" grpId="0" animBg="1"/>
      <p:bldP spid="20" grpId="0" animBg="1"/>
      <p:bldP spid="2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C19A7-93B6-84F3-C141-F5597248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E90355-293A-B5E2-D1B1-764CDBB1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F21614-DF9F-DC14-4237-3915F2241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A21C65-5C32-0A59-9B69-0A03FD696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46FC30-4773-15B0-853A-E6EE1E375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D574F2-484E-74DD-88D5-87CA45F41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5C88E54-B94D-EB88-285C-3A60153E3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F4FF4D15-F353-D9D7-A06A-E0E1866F7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88205675-D9B6-DBE1-4B2C-69FABEDB0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2</a:t>
            </a: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9FA692-7B6B-7A25-6D2B-8BE40E6ACB71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E8C3E5A9-D53B-02AF-26AD-0DBE89A77656}"/>
              </a:ext>
            </a:extLst>
          </p:cNvPr>
          <p:cNvSpPr txBox="1"/>
          <p:nvPr/>
        </p:nvSpPr>
        <p:spPr>
          <a:xfrm>
            <a:off x="4752233" y="445492"/>
            <a:ext cx="3388873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</p:txBody>
      </p:sp>
      <p:sp>
        <p:nvSpPr>
          <p:cNvPr id="35" name="文本框 2">
            <a:extLst>
              <a:ext uri="{FF2B5EF4-FFF2-40B4-BE49-F238E27FC236}">
                <a16:creationId xmlns:a16="http://schemas.microsoft.com/office/drawing/2014/main" id="{7BD229C5-8161-D872-99A2-0E69BBAA72F5}"/>
              </a:ext>
            </a:extLst>
          </p:cNvPr>
          <p:cNvSpPr txBox="1"/>
          <p:nvPr/>
        </p:nvSpPr>
        <p:spPr>
          <a:xfrm>
            <a:off x="974464" y="1233189"/>
            <a:ext cx="2630936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 Border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BF8C425-36CF-A3F1-5FCF-FAE5400E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21" y="2225176"/>
            <a:ext cx="3452159" cy="2834886"/>
          </a:xfrm>
          <a:prstGeom prst="rect">
            <a:avLst/>
          </a:prstGeom>
        </p:spPr>
      </p:pic>
      <p:sp>
        <p:nvSpPr>
          <p:cNvPr id="38" name="Arrow: Down 37">
            <a:extLst>
              <a:ext uri="{FF2B5EF4-FFF2-40B4-BE49-F238E27FC236}">
                <a16:creationId xmlns:a16="http://schemas.microsoft.com/office/drawing/2014/main" id="{B8213F79-327E-53A1-E02D-62A26E215188}"/>
              </a:ext>
            </a:extLst>
          </p:cNvPr>
          <p:cNvSpPr/>
          <p:nvPr/>
        </p:nvSpPr>
        <p:spPr>
          <a:xfrm rot="16200000">
            <a:off x="5734448" y="2895734"/>
            <a:ext cx="723107" cy="1529043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A758647-91B7-7441-9463-6D9E4A500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522" y="2225175"/>
            <a:ext cx="3444538" cy="2834885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4F2EEC39-FB00-04CF-39DA-3F52307AB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 animBg="1"/>
      <p:bldP spid="35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47695-871E-0640-F552-97FDEF373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A799F16-FCFC-30BD-23E7-4F966C379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FF7B7F-7583-11E9-947E-8B76C84E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AB5E9D-5DB9-C9EF-DE4F-D91177F2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B3B0C8-7D2B-F038-A5D5-DC85ED45B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CE7CA00-7769-1B3B-741A-536C6053D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1624B5A-A162-183D-3DC7-27765B674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EC00ED00-7EC5-8466-0027-FD075401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33003981-8EC8-CFF3-014D-FF8D103F2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ar-EG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2</a:t>
            </a: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0A15D9-185A-C691-6C02-020197A9FF4F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5383EBF1-DBC5-91CC-98F6-F572C9BC14CB}"/>
              </a:ext>
            </a:extLst>
          </p:cNvPr>
          <p:cNvSpPr txBox="1"/>
          <p:nvPr/>
        </p:nvSpPr>
        <p:spPr>
          <a:xfrm>
            <a:off x="4752233" y="445492"/>
            <a:ext cx="3388873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</p:txBody>
      </p:sp>
      <p:sp>
        <p:nvSpPr>
          <p:cNvPr id="35" name="文本框 2">
            <a:extLst>
              <a:ext uri="{FF2B5EF4-FFF2-40B4-BE49-F238E27FC236}">
                <a16:creationId xmlns:a16="http://schemas.microsoft.com/office/drawing/2014/main" id="{383D2333-AEB6-F777-1774-25FF00D2EA16}"/>
              </a:ext>
            </a:extLst>
          </p:cNvPr>
          <p:cNvSpPr txBox="1"/>
          <p:nvPr/>
        </p:nvSpPr>
        <p:spPr>
          <a:xfrm>
            <a:off x="974466" y="1233189"/>
            <a:ext cx="2630936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41C28C31-1056-D141-3A94-E7B49A69626D}"/>
              </a:ext>
            </a:extLst>
          </p:cNvPr>
          <p:cNvSpPr/>
          <p:nvPr/>
        </p:nvSpPr>
        <p:spPr>
          <a:xfrm rot="16200000">
            <a:off x="5734448" y="2895734"/>
            <a:ext cx="723107" cy="1529043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FBC1E-0AA7-8AB9-1116-70522F16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187" y="2223088"/>
            <a:ext cx="3087605" cy="271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62BD8-E844-9BE7-C096-BFA667EF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306" y="2223088"/>
            <a:ext cx="3388873" cy="2712043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75CC5CC1-49BA-8CD7-5AE0-79024DB44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7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 animBg="1"/>
      <p:bldP spid="35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CF725B-74D6-1DB8-BDC5-038FA605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27F90A-B3FA-85A9-361B-A32EC745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E459C4-44D9-07EB-877B-C1221D2C0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E1689D5-9E43-E1A3-B0DC-ABD0701B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B68E36-3AC7-0E7B-CB65-A3445665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D043BBD-83D4-C7F3-A674-267E994C5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43F67A3-0952-D3EE-51E6-4C13CAD60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3D7D0CF8-ED4C-5B8A-F6EF-832D6B397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088" y="6119683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035D6C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B9E7F5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41">
            <a:extLst>
              <a:ext uri="{FF2B5EF4-FFF2-40B4-BE49-F238E27FC236}">
                <a16:creationId xmlns:a16="http://schemas.microsoft.com/office/drawing/2014/main" id="{DE8C0F29-CA50-00A3-940D-5DA5E05F421B}"/>
              </a:ext>
            </a:extLst>
          </p:cNvPr>
          <p:cNvSpPr txBox="1"/>
          <p:nvPr/>
        </p:nvSpPr>
        <p:spPr>
          <a:xfrm>
            <a:off x="793683" y="2782669"/>
            <a:ext cx="3361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5E7F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Contents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5E7F"/>
              </a:solidFill>
              <a:effectLst/>
              <a:uLnTx/>
              <a:uFillTx/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ABC8447-BCC8-5456-147F-247EC94B2CEA}"/>
              </a:ext>
            </a:extLst>
          </p:cNvPr>
          <p:cNvSpPr txBox="1"/>
          <p:nvPr/>
        </p:nvSpPr>
        <p:spPr>
          <a:xfrm>
            <a:off x="5645616" y="1279370"/>
            <a:ext cx="401895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Abstract</a:t>
            </a:r>
            <a:r>
              <a:rPr lang="ar-EG" altLang="zh-CN" sz="4000" b="1" dirty="0">
                <a:solidFill>
                  <a:srgbClr val="95D4F6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 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95D4F6"/>
              </a:solidFill>
              <a:effectLst/>
              <a:uLnTx/>
              <a:uFillTx/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81CC8CCD-04DB-8D83-4A63-3D30BAF4BEAD}"/>
              </a:ext>
            </a:extLst>
          </p:cNvPr>
          <p:cNvSpPr txBox="1"/>
          <p:nvPr/>
        </p:nvSpPr>
        <p:spPr>
          <a:xfrm>
            <a:off x="5645616" y="1971867"/>
            <a:ext cx="460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Introduction</a:t>
            </a:r>
            <a:r>
              <a:rPr lang="ar-EG" altLang="zh-CN" sz="4000" b="1" dirty="0">
                <a:solidFill>
                  <a:srgbClr val="FC838C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endParaRPr lang="zh-CN" altLang="en-US" sz="4000" b="1" dirty="0">
              <a:solidFill>
                <a:srgbClr val="FC838C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7EFDB5F5-2947-2AF8-B3C7-A64CB247C3A2}"/>
              </a:ext>
            </a:extLst>
          </p:cNvPr>
          <p:cNvSpPr txBox="1"/>
          <p:nvPr/>
        </p:nvSpPr>
        <p:spPr>
          <a:xfrm>
            <a:off x="5645616" y="2679753"/>
            <a:ext cx="47322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9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Similar Products</a:t>
            </a:r>
            <a:endParaRPr kumimoji="0" lang="zh-CN" altLang="en-US" sz="39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2AB78157-343C-53BE-9D98-F9487B60162F}"/>
              </a:ext>
            </a:extLst>
          </p:cNvPr>
          <p:cNvSpPr txBox="1"/>
          <p:nvPr/>
        </p:nvSpPr>
        <p:spPr>
          <a:xfrm>
            <a:off x="5645616" y="3378368"/>
            <a:ext cx="419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9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Methodology</a:t>
            </a:r>
            <a:r>
              <a:rPr lang="ar-EG" altLang="zh-CN" sz="39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3200" b="1" dirty="0">
              <a:solidFill>
                <a:schemeClr val="accent6">
                  <a:lumMod val="60000"/>
                  <a:lumOff val="4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D39F81B0-82A4-B266-7DB4-2D9445A4E99D}"/>
              </a:ext>
            </a:extLst>
          </p:cNvPr>
          <p:cNvSpPr txBox="1"/>
          <p:nvPr/>
        </p:nvSpPr>
        <p:spPr>
          <a:xfrm>
            <a:off x="5645616" y="4027486"/>
            <a:ext cx="4018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Results</a:t>
            </a:r>
            <a:r>
              <a:rPr lang="ar-EG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r>
              <a:rPr lang="ar-EG" altLang="zh-CN" sz="4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 descr="A logo of a person's face with a phone and a cross">
            <a:extLst>
              <a:ext uri="{FF2B5EF4-FFF2-40B4-BE49-F238E27FC236}">
                <a16:creationId xmlns:a16="http://schemas.microsoft.com/office/drawing/2014/main" id="{94E0E731-E98D-73AC-860D-1D03D7CB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6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  <p:bldP spid="8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D08FA-FB51-C521-C6FB-465CBC939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8797FE-1D75-CC04-7C97-1F291671C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167991-1ADD-3903-24FE-0768CE32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DA1232-A1FC-7B8A-902F-609431A5D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3CF218-ADD0-81C0-FE7B-EE8852AAC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22D7040-9604-4BE0-B785-A9D20792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6C4B23F-0A08-0FFD-E20C-E74B9FD1E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576E6196-AEFD-5E37-89CC-23FDCAAA7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6D77812C-1EAF-4147-905D-944B6CBC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30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DDB8E4-02D8-FDA9-91C0-9EF1F43DAB3C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A354CB92-1EF2-B02D-DE73-DD7D12E13C4E}"/>
              </a:ext>
            </a:extLst>
          </p:cNvPr>
          <p:cNvSpPr txBox="1"/>
          <p:nvPr/>
        </p:nvSpPr>
        <p:spPr>
          <a:xfrm>
            <a:off x="4752233" y="445492"/>
            <a:ext cx="3388873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</p:txBody>
      </p:sp>
      <p:sp>
        <p:nvSpPr>
          <p:cNvPr id="35" name="文本框 2">
            <a:extLst>
              <a:ext uri="{FF2B5EF4-FFF2-40B4-BE49-F238E27FC236}">
                <a16:creationId xmlns:a16="http://schemas.microsoft.com/office/drawing/2014/main" id="{46FE4E60-9845-E8A3-72EF-8DACEDB2728C}"/>
              </a:ext>
            </a:extLst>
          </p:cNvPr>
          <p:cNvSpPr txBox="1"/>
          <p:nvPr/>
        </p:nvSpPr>
        <p:spPr>
          <a:xfrm>
            <a:off x="1072202" y="1207993"/>
            <a:ext cx="2533199" cy="400110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Gray Area Highlighted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14BCB66-C469-0676-266B-1353C5C5C28F}"/>
              </a:ext>
            </a:extLst>
          </p:cNvPr>
          <p:cNvSpPr/>
          <p:nvPr/>
        </p:nvSpPr>
        <p:spPr>
          <a:xfrm rot="16200000">
            <a:off x="5278958" y="2440243"/>
            <a:ext cx="723107" cy="2440024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46A78-A4A7-6460-1A0F-EF600E13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0" y="2207510"/>
            <a:ext cx="2721239" cy="2948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9C6DE4-83ED-F2B5-D151-39ED048F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523" y="2207510"/>
            <a:ext cx="2861621" cy="2948009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96F45E19-7776-1C05-DEC3-AA7129E91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5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 animBg="1"/>
      <p:bldP spid="35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E73A1-66FA-85A1-E180-396138DA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937FE4-2B5F-02DA-2E73-FDC5B3DA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70CBA3-FA9B-939F-47F7-0D2B9D081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4922A02-8A0E-C41E-BFCB-5A3C4F0A3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080C43-8CB4-BA7E-B75C-70476E77D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A6F294D-2223-BB21-3AE4-7F09102EA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73CEE82-4170-58B0-4EA7-307913B59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E2969D8E-6406-8BA4-C74F-6C0808A71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C51EE8A5-8E32-135F-0A4D-553C8E8FF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31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0A56E4-7755-A7EB-8C41-17A364E7A5EC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E110747F-C0B1-A6DC-0BAF-CA50EBDF6C6A}"/>
              </a:ext>
            </a:extLst>
          </p:cNvPr>
          <p:cNvSpPr txBox="1"/>
          <p:nvPr/>
        </p:nvSpPr>
        <p:spPr>
          <a:xfrm>
            <a:off x="4752233" y="445492"/>
            <a:ext cx="3388873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</p:txBody>
      </p:sp>
      <p:sp>
        <p:nvSpPr>
          <p:cNvPr id="35" name="文本框 2">
            <a:extLst>
              <a:ext uri="{FF2B5EF4-FFF2-40B4-BE49-F238E27FC236}">
                <a16:creationId xmlns:a16="http://schemas.microsoft.com/office/drawing/2014/main" id="{5704F4CC-03FC-407B-629C-A9E97288B012}"/>
              </a:ext>
            </a:extLst>
          </p:cNvPr>
          <p:cNvSpPr txBox="1"/>
          <p:nvPr/>
        </p:nvSpPr>
        <p:spPr>
          <a:xfrm>
            <a:off x="1072202" y="1207993"/>
            <a:ext cx="2804432" cy="369332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and Contour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2BAD7574-0235-F3F2-6A28-7D098CCB23E4}"/>
              </a:ext>
            </a:extLst>
          </p:cNvPr>
          <p:cNvSpPr/>
          <p:nvPr/>
        </p:nvSpPr>
        <p:spPr>
          <a:xfrm rot="15036342">
            <a:off x="4797400" y="1641400"/>
            <a:ext cx="407566" cy="1529043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B2B4A-E909-16AE-9D0A-550F7D52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3" y="1868931"/>
            <a:ext cx="3560250" cy="410266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03D3E8A-34F8-0205-A0B0-E2AFC84C18C6}"/>
              </a:ext>
            </a:extLst>
          </p:cNvPr>
          <p:cNvSpPr/>
          <p:nvPr/>
        </p:nvSpPr>
        <p:spPr>
          <a:xfrm rot="16200000">
            <a:off x="4903482" y="2908300"/>
            <a:ext cx="407566" cy="1746552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B1EEA4E-26A4-7536-60CB-ECF043A23FA9}"/>
              </a:ext>
            </a:extLst>
          </p:cNvPr>
          <p:cNvSpPr/>
          <p:nvPr/>
        </p:nvSpPr>
        <p:spPr>
          <a:xfrm rot="17094241">
            <a:off x="4926516" y="4258518"/>
            <a:ext cx="407566" cy="1746552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E3A95D-655B-2DA8-62AE-0C02D5C6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666" y="1056656"/>
            <a:ext cx="3157907" cy="1674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A823E9-8429-2628-0B88-546B922F1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610" y="2821212"/>
            <a:ext cx="2954963" cy="16748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4D34A7-6C69-D469-CFDA-BB23C0D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495" y="4620577"/>
            <a:ext cx="2785078" cy="1668976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58AFD09B-C0FA-23C7-A365-48CA6BF0B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 animBg="1"/>
      <p:bldP spid="35" grpId="0" animBg="1"/>
      <p:bldP spid="38" grpId="0" animBg="1"/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F20832-A66C-41FD-D430-AAD52CE0A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72428D-2F5D-EC48-766D-262B3B5B1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30232B-56B0-B1A0-AA4B-5F85DCD4A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A90635A-0503-DE67-8E1E-7EB7A4F22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556B53-D568-155E-EFB8-96771B120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7C1D596-DBC2-C443-22A8-DA8D735B4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EB934807-DD9C-EC99-1CDC-3682CD42F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EE1BD089-0CD6-EED2-519F-3F3DDA93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2E21C7E3-1E2B-5FBF-FBB0-A4EAE715E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32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47A59D-6FE9-85C5-639E-4B3957756C4D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ECD5774A-3088-E96D-5BF8-14B966D548AA}"/>
              </a:ext>
            </a:extLst>
          </p:cNvPr>
          <p:cNvSpPr txBox="1"/>
          <p:nvPr/>
        </p:nvSpPr>
        <p:spPr>
          <a:xfrm>
            <a:off x="4752233" y="445492"/>
            <a:ext cx="3388873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</p:txBody>
      </p:sp>
      <p:sp>
        <p:nvSpPr>
          <p:cNvPr id="35" name="文本框 2">
            <a:extLst>
              <a:ext uri="{FF2B5EF4-FFF2-40B4-BE49-F238E27FC236}">
                <a16:creationId xmlns:a16="http://schemas.microsoft.com/office/drawing/2014/main" id="{9411909A-FBC8-AAFD-747D-84E3168E41C0}"/>
              </a:ext>
            </a:extLst>
          </p:cNvPr>
          <p:cNvSpPr txBox="1"/>
          <p:nvPr/>
        </p:nvSpPr>
        <p:spPr>
          <a:xfrm>
            <a:off x="1072202" y="1207993"/>
            <a:ext cx="2804432" cy="369332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and Contour</a:t>
            </a:r>
          </a:p>
        </p:txBody>
      </p:sp>
      <p:pic>
        <p:nvPicPr>
          <p:cNvPr id="36" name="Picture 35" descr="A black and white image of a cloud of smoke&#10;&#10;AI-generated content may be incorrect.">
            <a:extLst>
              <a:ext uri="{FF2B5EF4-FFF2-40B4-BE49-F238E27FC236}">
                <a16:creationId xmlns:a16="http://schemas.microsoft.com/office/drawing/2014/main" id="{42CB0D63-170C-1BDD-7E43-32BA913AD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2" y="1832475"/>
            <a:ext cx="11579290" cy="2147750"/>
          </a:xfrm>
          <a:prstGeom prst="rect">
            <a:avLst/>
          </a:prstGeom>
        </p:spPr>
      </p:pic>
      <p:pic>
        <p:nvPicPr>
          <p:cNvPr id="27" name="Picture 26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35D0BD4B-D26A-E410-205A-102A1DADC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" y="4235375"/>
            <a:ext cx="11886906" cy="2008873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499F9F6E-6B50-7CB4-4B1E-C7478FE76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 animBg="1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9DCFA-888E-6828-D71F-E01C6B9F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27">
            <a:extLst>
              <a:ext uri="{FF2B5EF4-FFF2-40B4-BE49-F238E27FC236}">
                <a16:creationId xmlns:a16="http://schemas.microsoft.com/office/drawing/2014/main" id="{5F3D9445-C279-6581-424B-828CEE7CFF9D}"/>
              </a:ext>
            </a:extLst>
          </p:cNvPr>
          <p:cNvSpPr/>
          <p:nvPr/>
        </p:nvSpPr>
        <p:spPr>
          <a:xfrm flipV="1">
            <a:off x="951256" y="1030266"/>
            <a:ext cx="10163163" cy="5105475"/>
          </a:xfrm>
          <a:custGeom>
            <a:avLst/>
            <a:gdLst>
              <a:gd name="connsiteX0" fmla="*/ 0 w 914400"/>
              <a:gd name="connsiteY0" fmla="*/ 0 h 612648"/>
              <a:gd name="connsiteX1" fmla="*/ 152400 w 914400"/>
              <a:gd name="connsiteY1" fmla="*/ 0 h 612648"/>
              <a:gd name="connsiteX2" fmla="*/ 152400 w 914400"/>
              <a:gd name="connsiteY2" fmla="*/ 0 h 612648"/>
              <a:gd name="connsiteX3" fmla="*/ 381000 w 914400"/>
              <a:gd name="connsiteY3" fmla="*/ 0 h 612648"/>
              <a:gd name="connsiteX4" fmla="*/ 914400 w 914400"/>
              <a:gd name="connsiteY4" fmla="*/ 0 h 612648"/>
              <a:gd name="connsiteX5" fmla="*/ 914400 w 914400"/>
              <a:gd name="connsiteY5" fmla="*/ 357378 h 612648"/>
              <a:gd name="connsiteX6" fmla="*/ 914400 w 914400"/>
              <a:gd name="connsiteY6" fmla="*/ 357378 h 612648"/>
              <a:gd name="connsiteX7" fmla="*/ 914400 w 914400"/>
              <a:gd name="connsiteY7" fmla="*/ 510540 h 612648"/>
              <a:gd name="connsiteX8" fmla="*/ 914400 w 914400"/>
              <a:gd name="connsiteY8" fmla="*/ 612648 h 612648"/>
              <a:gd name="connsiteX9" fmla="*/ 381000 w 914400"/>
              <a:gd name="connsiteY9" fmla="*/ 612648 h 612648"/>
              <a:gd name="connsiteX10" fmla="*/ 266703 w 914400"/>
              <a:gd name="connsiteY10" fmla="*/ 689229 h 612648"/>
              <a:gd name="connsiteX11" fmla="*/ 152400 w 914400"/>
              <a:gd name="connsiteY11" fmla="*/ 612648 h 612648"/>
              <a:gd name="connsiteX12" fmla="*/ 0 w 914400"/>
              <a:gd name="connsiteY12" fmla="*/ 612648 h 612648"/>
              <a:gd name="connsiteX13" fmla="*/ 0 w 914400"/>
              <a:gd name="connsiteY13" fmla="*/ 510540 h 612648"/>
              <a:gd name="connsiteX14" fmla="*/ 0 w 914400"/>
              <a:gd name="connsiteY14" fmla="*/ 357378 h 612648"/>
              <a:gd name="connsiteX15" fmla="*/ 0 w 914400"/>
              <a:gd name="connsiteY15" fmla="*/ 357378 h 612648"/>
              <a:gd name="connsiteX16" fmla="*/ 0 w 914400"/>
              <a:gd name="connsiteY16" fmla="*/ 0 h 612648"/>
              <a:gd name="connsiteX0-1" fmla="*/ 0 w 914400"/>
              <a:gd name="connsiteY0-2" fmla="*/ 0 h 689229"/>
              <a:gd name="connsiteX1-3" fmla="*/ 152400 w 914400"/>
              <a:gd name="connsiteY1-4" fmla="*/ 0 h 689229"/>
              <a:gd name="connsiteX2-5" fmla="*/ 152400 w 914400"/>
              <a:gd name="connsiteY2-6" fmla="*/ 0 h 689229"/>
              <a:gd name="connsiteX3-7" fmla="*/ 381000 w 914400"/>
              <a:gd name="connsiteY3-8" fmla="*/ 0 h 689229"/>
              <a:gd name="connsiteX4-9" fmla="*/ 914400 w 914400"/>
              <a:gd name="connsiteY4-10" fmla="*/ 0 h 689229"/>
              <a:gd name="connsiteX5-11" fmla="*/ 914400 w 914400"/>
              <a:gd name="connsiteY5-12" fmla="*/ 357378 h 689229"/>
              <a:gd name="connsiteX6-13" fmla="*/ 914400 w 914400"/>
              <a:gd name="connsiteY6-14" fmla="*/ 357378 h 689229"/>
              <a:gd name="connsiteX7-15" fmla="*/ 914400 w 914400"/>
              <a:gd name="connsiteY7-16" fmla="*/ 612648 h 689229"/>
              <a:gd name="connsiteX8-17" fmla="*/ 381000 w 914400"/>
              <a:gd name="connsiteY8-18" fmla="*/ 612648 h 689229"/>
              <a:gd name="connsiteX9-19" fmla="*/ 266703 w 914400"/>
              <a:gd name="connsiteY9-20" fmla="*/ 689229 h 689229"/>
              <a:gd name="connsiteX10-21" fmla="*/ 152400 w 914400"/>
              <a:gd name="connsiteY10-22" fmla="*/ 612648 h 689229"/>
              <a:gd name="connsiteX11-23" fmla="*/ 0 w 914400"/>
              <a:gd name="connsiteY11-24" fmla="*/ 612648 h 689229"/>
              <a:gd name="connsiteX12-25" fmla="*/ 0 w 914400"/>
              <a:gd name="connsiteY12-26" fmla="*/ 510540 h 689229"/>
              <a:gd name="connsiteX13-27" fmla="*/ 0 w 914400"/>
              <a:gd name="connsiteY13-28" fmla="*/ 357378 h 689229"/>
              <a:gd name="connsiteX14-29" fmla="*/ 0 w 914400"/>
              <a:gd name="connsiteY14-30" fmla="*/ 357378 h 689229"/>
              <a:gd name="connsiteX15-31" fmla="*/ 0 w 914400"/>
              <a:gd name="connsiteY15-32" fmla="*/ 0 h 689229"/>
              <a:gd name="connsiteX0-33" fmla="*/ 0 w 914400"/>
              <a:gd name="connsiteY0-34" fmla="*/ 0 h 689229"/>
              <a:gd name="connsiteX1-35" fmla="*/ 152400 w 914400"/>
              <a:gd name="connsiteY1-36" fmla="*/ 0 h 689229"/>
              <a:gd name="connsiteX2-37" fmla="*/ 152400 w 914400"/>
              <a:gd name="connsiteY2-38" fmla="*/ 0 h 689229"/>
              <a:gd name="connsiteX3-39" fmla="*/ 381000 w 914400"/>
              <a:gd name="connsiteY3-40" fmla="*/ 0 h 689229"/>
              <a:gd name="connsiteX4-41" fmla="*/ 914400 w 914400"/>
              <a:gd name="connsiteY4-42" fmla="*/ 0 h 689229"/>
              <a:gd name="connsiteX5-43" fmla="*/ 914400 w 914400"/>
              <a:gd name="connsiteY5-44" fmla="*/ 357378 h 689229"/>
              <a:gd name="connsiteX6-45" fmla="*/ 914400 w 914400"/>
              <a:gd name="connsiteY6-46" fmla="*/ 612648 h 689229"/>
              <a:gd name="connsiteX7-47" fmla="*/ 381000 w 914400"/>
              <a:gd name="connsiteY7-48" fmla="*/ 612648 h 689229"/>
              <a:gd name="connsiteX8-49" fmla="*/ 266703 w 914400"/>
              <a:gd name="connsiteY8-50" fmla="*/ 689229 h 689229"/>
              <a:gd name="connsiteX9-51" fmla="*/ 152400 w 914400"/>
              <a:gd name="connsiteY9-52" fmla="*/ 612648 h 689229"/>
              <a:gd name="connsiteX10-53" fmla="*/ 0 w 914400"/>
              <a:gd name="connsiteY10-54" fmla="*/ 612648 h 689229"/>
              <a:gd name="connsiteX11-55" fmla="*/ 0 w 914400"/>
              <a:gd name="connsiteY11-56" fmla="*/ 510540 h 689229"/>
              <a:gd name="connsiteX12-57" fmla="*/ 0 w 914400"/>
              <a:gd name="connsiteY12-58" fmla="*/ 357378 h 689229"/>
              <a:gd name="connsiteX13-59" fmla="*/ 0 w 914400"/>
              <a:gd name="connsiteY13-60" fmla="*/ 357378 h 689229"/>
              <a:gd name="connsiteX14-61" fmla="*/ 0 w 914400"/>
              <a:gd name="connsiteY14-62" fmla="*/ 0 h 689229"/>
              <a:gd name="connsiteX0-63" fmla="*/ 0 w 914400"/>
              <a:gd name="connsiteY0-64" fmla="*/ 0 h 689229"/>
              <a:gd name="connsiteX1-65" fmla="*/ 152400 w 914400"/>
              <a:gd name="connsiteY1-66" fmla="*/ 0 h 689229"/>
              <a:gd name="connsiteX2-67" fmla="*/ 152400 w 914400"/>
              <a:gd name="connsiteY2-68" fmla="*/ 0 h 689229"/>
              <a:gd name="connsiteX3-69" fmla="*/ 381000 w 914400"/>
              <a:gd name="connsiteY3-70" fmla="*/ 0 h 689229"/>
              <a:gd name="connsiteX4-71" fmla="*/ 914400 w 914400"/>
              <a:gd name="connsiteY4-72" fmla="*/ 0 h 689229"/>
              <a:gd name="connsiteX5-73" fmla="*/ 914400 w 914400"/>
              <a:gd name="connsiteY5-74" fmla="*/ 612648 h 689229"/>
              <a:gd name="connsiteX6-75" fmla="*/ 381000 w 914400"/>
              <a:gd name="connsiteY6-76" fmla="*/ 612648 h 689229"/>
              <a:gd name="connsiteX7-77" fmla="*/ 266703 w 914400"/>
              <a:gd name="connsiteY7-78" fmla="*/ 689229 h 689229"/>
              <a:gd name="connsiteX8-79" fmla="*/ 152400 w 914400"/>
              <a:gd name="connsiteY8-80" fmla="*/ 612648 h 689229"/>
              <a:gd name="connsiteX9-81" fmla="*/ 0 w 914400"/>
              <a:gd name="connsiteY9-82" fmla="*/ 612648 h 689229"/>
              <a:gd name="connsiteX10-83" fmla="*/ 0 w 914400"/>
              <a:gd name="connsiteY10-84" fmla="*/ 510540 h 689229"/>
              <a:gd name="connsiteX11-85" fmla="*/ 0 w 914400"/>
              <a:gd name="connsiteY11-86" fmla="*/ 357378 h 689229"/>
              <a:gd name="connsiteX12-87" fmla="*/ 0 w 914400"/>
              <a:gd name="connsiteY12-88" fmla="*/ 357378 h 689229"/>
              <a:gd name="connsiteX13-89" fmla="*/ 0 w 914400"/>
              <a:gd name="connsiteY13-90" fmla="*/ 0 h 689229"/>
              <a:gd name="connsiteX0-91" fmla="*/ 0 w 2437574"/>
              <a:gd name="connsiteY0-92" fmla="*/ 0 h 689229"/>
              <a:gd name="connsiteX1-93" fmla="*/ 152400 w 2437574"/>
              <a:gd name="connsiteY1-94" fmla="*/ 0 h 689229"/>
              <a:gd name="connsiteX2-95" fmla="*/ 152400 w 2437574"/>
              <a:gd name="connsiteY2-96" fmla="*/ 0 h 689229"/>
              <a:gd name="connsiteX3-97" fmla="*/ 381000 w 2437574"/>
              <a:gd name="connsiteY3-98" fmla="*/ 0 h 689229"/>
              <a:gd name="connsiteX4-99" fmla="*/ 2437574 w 2437574"/>
              <a:gd name="connsiteY4-100" fmla="*/ 0 h 689229"/>
              <a:gd name="connsiteX5-101" fmla="*/ 914400 w 2437574"/>
              <a:gd name="connsiteY5-102" fmla="*/ 612648 h 689229"/>
              <a:gd name="connsiteX6-103" fmla="*/ 381000 w 2437574"/>
              <a:gd name="connsiteY6-104" fmla="*/ 612648 h 689229"/>
              <a:gd name="connsiteX7-105" fmla="*/ 266703 w 2437574"/>
              <a:gd name="connsiteY7-106" fmla="*/ 689229 h 689229"/>
              <a:gd name="connsiteX8-107" fmla="*/ 152400 w 2437574"/>
              <a:gd name="connsiteY8-108" fmla="*/ 612648 h 689229"/>
              <a:gd name="connsiteX9-109" fmla="*/ 0 w 2437574"/>
              <a:gd name="connsiteY9-110" fmla="*/ 612648 h 689229"/>
              <a:gd name="connsiteX10-111" fmla="*/ 0 w 2437574"/>
              <a:gd name="connsiteY10-112" fmla="*/ 510540 h 689229"/>
              <a:gd name="connsiteX11-113" fmla="*/ 0 w 2437574"/>
              <a:gd name="connsiteY11-114" fmla="*/ 357378 h 689229"/>
              <a:gd name="connsiteX12-115" fmla="*/ 0 w 2437574"/>
              <a:gd name="connsiteY12-116" fmla="*/ 357378 h 689229"/>
              <a:gd name="connsiteX13-117" fmla="*/ 0 w 2437574"/>
              <a:gd name="connsiteY13-118" fmla="*/ 0 h 689229"/>
              <a:gd name="connsiteX0-119" fmla="*/ 0 w 2437574"/>
              <a:gd name="connsiteY0-120" fmla="*/ 0 h 689229"/>
              <a:gd name="connsiteX1-121" fmla="*/ 152400 w 2437574"/>
              <a:gd name="connsiteY1-122" fmla="*/ 0 h 689229"/>
              <a:gd name="connsiteX2-123" fmla="*/ 152400 w 2437574"/>
              <a:gd name="connsiteY2-124" fmla="*/ 0 h 689229"/>
              <a:gd name="connsiteX3-125" fmla="*/ 381000 w 2437574"/>
              <a:gd name="connsiteY3-126" fmla="*/ 0 h 689229"/>
              <a:gd name="connsiteX4-127" fmla="*/ 2437574 w 2437574"/>
              <a:gd name="connsiteY4-128" fmla="*/ 0 h 689229"/>
              <a:gd name="connsiteX5-129" fmla="*/ 2437574 w 2437574"/>
              <a:gd name="connsiteY5-130" fmla="*/ 612648 h 689229"/>
              <a:gd name="connsiteX6-131" fmla="*/ 381000 w 2437574"/>
              <a:gd name="connsiteY6-132" fmla="*/ 612648 h 689229"/>
              <a:gd name="connsiteX7-133" fmla="*/ 266703 w 2437574"/>
              <a:gd name="connsiteY7-134" fmla="*/ 689229 h 689229"/>
              <a:gd name="connsiteX8-135" fmla="*/ 152400 w 2437574"/>
              <a:gd name="connsiteY8-136" fmla="*/ 612648 h 689229"/>
              <a:gd name="connsiteX9-137" fmla="*/ 0 w 2437574"/>
              <a:gd name="connsiteY9-138" fmla="*/ 612648 h 689229"/>
              <a:gd name="connsiteX10-139" fmla="*/ 0 w 2437574"/>
              <a:gd name="connsiteY10-140" fmla="*/ 510540 h 689229"/>
              <a:gd name="connsiteX11-141" fmla="*/ 0 w 2437574"/>
              <a:gd name="connsiteY11-142" fmla="*/ 357378 h 689229"/>
              <a:gd name="connsiteX12-143" fmla="*/ 0 w 2437574"/>
              <a:gd name="connsiteY12-144" fmla="*/ 357378 h 689229"/>
              <a:gd name="connsiteX13-145" fmla="*/ 0 w 2437574"/>
              <a:gd name="connsiteY13-146" fmla="*/ 0 h 6892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2437574" h="689229">
                <a:moveTo>
                  <a:pt x="0" y="0"/>
                </a:moveTo>
                <a:lnTo>
                  <a:pt x="152400" y="0"/>
                </a:lnTo>
                <a:lnTo>
                  <a:pt x="152400" y="0"/>
                </a:lnTo>
                <a:lnTo>
                  <a:pt x="381000" y="0"/>
                </a:lnTo>
                <a:lnTo>
                  <a:pt x="2437574" y="0"/>
                </a:lnTo>
                <a:lnTo>
                  <a:pt x="2437574" y="612648"/>
                </a:lnTo>
                <a:lnTo>
                  <a:pt x="381000" y="612648"/>
                </a:lnTo>
                <a:lnTo>
                  <a:pt x="266703" y="689229"/>
                </a:lnTo>
                <a:lnTo>
                  <a:pt x="152400" y="612648"/>
                </a:lnTo>
                <a:lnTo>
                  <a:pt x="0" y="612648"/>
                </a:lnTo>
                <a:lnTo>
                  <a:pt x="0" y="510540"/>
                </a:lnTo>
                <a:lnTo>
                  <a:pt x="0" y="357378"/>
                </a:lnTo>
                <a:lnTo>
                  <a:pt x="0" y="3573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B09012-8619-4897-03B4-F44D8E0EF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5B9FC-70EE-6778-EBDD-60ADD2C95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A13F41-A076-237E-8729-46D0E4D21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CA2E95-2C2E-1504-6F14-F4800203C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4C25457-C433-A58D-ACB0-96694F9AC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F9AAD04-173C-C1DA-F77F-5E375CB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0C4869BB-C3E5-C844-0A53-9FBEF45E2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50F23C8B-3FF3-D30D-A946-12D13B04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33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8A7E33-749E-5344-39C0-B0C0A0655752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A8FCE14C-0A9A-693E-651E-24AA5795C935}"/>
              </a:ext>
            </a:extLst>
          </p:cNvPr>
          <p:cNvSpPr txBox="1"/>
          <p:nvPr/>
        </p:nvSpPr>
        <p:spPr>
          <a:xfrm>
            <a:off x="4752233" y="445492"/>
            <a:ext cx="3191617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92CFA-6899-6B53-4E9C-1B89714EE89F}"/>
              </a:ext>
            </a:extLst>
          </p:cNvPr>
          <p:cNvSpPr txBox="1"/>
          <p:nvPr/>
        </p:nvSpPr>
        <p:spPr>
          <a:xfrm>
            <a:off x="6623949" y="278080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B5DA19-DC7D-7001-95F9-00F387E0AE7B}"/>
              </a:ext>
            </a:extLst>
          </p:cNvPr>
          <p:cNvSpPr txBox="1"/>
          <p:nvPr/>
        </p:nvSpPr>
        <p:spPr>
          <a:xfrm>
            <a:off x="6776349" y="293320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316EBD-93CF-3D63-4C5A-CAAEEB650B6C}"/>
              </a:ext>
            </a:extLst>
          </p:cNvPr>
          <p:cNvSpPr/>
          <p:nvPr/>
        </p:nvSpPr>
        <p:spPr>
          <a:xfrm>
            <a:off x="727872" y="1698077"/>
            <a:ext cx="2940107" cy="666307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C91FAA-FFDF-D51F-4CA6-665610D2D0DD}"/>
              </a:ext>
            </a:extLst>
          </p:cNvPr>
          <p:cNvSpPr/>
          <p:nvPr/>
        </p:nvSpPr>
        <p:spPr>
          <a:xfrm>
            <a:off x="4609711" y="1648995"/>
            <a:ext cx="2940107" cy="718985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Features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6B8D5C-15D3-3E21-8D67-6543FAEA7AAD}"/>
              </a:ext>
            </a:extLst>
          </p:cNvPr>
          <p:cNvSpPr/>
          <p:nvPr/>
        </p:nvSpPr>
        <p:spPr>
          <a:xfrm>
            <a:off x="8455682" y="1636417"/>
            <a:ext cx="2930582" cy="680260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45D16E4-86FE-DC11-6CEE-AC7B9022E019}"/>
              </a:ext>
            </a:extLst>
          </p:cNvPr>
          <p:cNvSpPr/>
          <p:nvPr/>
        </p:nvSpPr>
        <p:spPr>
          <a:xfrm rot="16200000">
            <a:off x="7709741" y="1544936"/>
            <a:ext cx="586020" cy="905863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A61C3BD-8242-9590-6909-1296E9C228EB}"/>
              </a:ext>
            </a:extLst>
          </p:cNvPr>
          <p:cNvSpPr/>
          <p:nvPr/>
        </p:nvSpPr>
        <p:spPr>
          <a:xfrm rot="16200000">
            <a:off x="3800272" y="1572564"/>
            <a:ext cx="677146" cy="941731"/>
          </a:xfrm>
          <a:prstGeom prst="downArrow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06C0B-62C6-460A-EB74-DB6A7383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73" y="2946640"/>
            <a:ext cx="10658392" cy="2854690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23746EEC-E6BE-2725-DC31-6037B8FC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1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 animBg="1"/>
      <p:bldP spid="18" grpId="0" animBg="1"/>
      <p:bldP spid="25" grpId="0" animBg="1"/>
      <p:bldP spid="26" grpId="0" animBg="1"/>
      <p:bldP spid="30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8EA7C-494F-3DF9-ECDA-F3FA6C72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EEFA0A-486F-35D1-DCF2-9E8EEA3AE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320A51-0C5A-EB89-1DA8-2AAC36FFD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50876DD-E229-C9F7-E676-3D83721CC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775E5B-521C-874A-6528-6BFAF8326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825488E-3536-16B5-E329-F2AAA418D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1AFD00A-9873-8B8B-646D-C2ED1FA14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7789D97D-0C3B-6A1E-0D64-64D568974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Yousef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86E77987-9DEF-1C68-E862-08277266B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34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F518B6-5F67-5EC9-1E10-C068042C40D1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38F7B9A8-ABDA-984A-2B1F-7CD35FCE2230}"/>
              </a:ext>
            </a:extLst>
          </p:cNvPr>
          <p:cNvSpPr txBox="1"/>
          <p:nvPr/>
        </p:nvSpPr>
        <p:spPr>
          <a:xfrm>
            <a:off x="4752233" y="445492"/>
            <a:ext cx="2056447" cy="58477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6DDE15-1759-29A2-8FC2-0FD4C165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7" y="1554718"/>
            <a:ext cx="12192000" cy="183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CF6BC9-16D9-DAC5-7362-58FE3F9A4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18" y="3866420"/>
            <a:ext cx="12192000" cy="2150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1810B-0680-FC5C-AF6A-B9026D0E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699" y="3581468"/>
            <a:ext cx="990686" cy="304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A2A3E6-06C0-B704-7DEF-8B4733444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699" y="1184909"/>
            <a:ext cx="937341" cy="251482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4BFDAF8D-1D0A-298B-A3B9-0178EB7C8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8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7E235-C097-AA13-F638-79BF6017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7685D4-C92A-5104-7A97-739CC24F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9544B9-A775-A81A-190A-B131BD47F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0B2B0E-9222-3E0A-3345-7522B15F7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610BF-A9EC-E22C-C467-038D4737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C1A10EF-E925-C4C2-2B4C-285DAA2A2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B30C480-7D67-B5B0-1A06-341A541D7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00747065-2CCD-8CB0-8B48-B39C5A4AB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Youssef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01826106-4695-3003-76ED-026FE8762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35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5C1343-BA5E-C32F-809E-DC32FB2A048B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86F93533-48D0-2305-50FD-336798D7E1F9}"/>
              </a:ext>
            </a:extLst>
          </p:cNvPr>
          <p:cNvSpPr txBox="1"/>
          <p:nvPr/>
        </p:nvSpPr>
        <p:spPr>
          <a:xfrm>
            <a:off x="6096000" y="1122601"/>
            <a:ext cx="495443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Without Image Processing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8D13B5F-A530-0C28-48D4-D57052FF58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16224" y="3276600"/>
            <a:ext cx="2732176" cy="273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AE18E861-3D25-8E84-83AC-077ECD57FB8C}"/>
              </a:ext>
            </a:extLst>
          </p:cNvPr>
          <p:cNvSpPr txBox="1"/>
          <p:nvPr/>
        </p:nvSpPr>
        <p:spPr>
          <a:xfrm>
            <a:off x="1109921" y="1079008"/>
            <a:ext cx="311796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CNN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4B1E57-63E6-319D-5FEF-6B181AE39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5884"/>
            <a:ext cx="5546103" cy="31757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006062-3E79-0366-022B-F0133EF92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97" y="2427376"/>
            <a:ext cx="5095188" cy="2954296"/>
          </a:xfrm>
          <a:prstGeom prst="rect">
            <a:avLst/>
          </a:prstGeom>
        </p:spPr>
      </p:pic>
      <p:pic>
        <p:nvPicPr>
          <p:cNvPr id="4" name="Picture 3" descr="A logo of a person's face with a phone and a cross">
            <a:extLst>
              <a:ext uri="{FF2B5EF4-FFF2-40B4-BE49-F238E27FC236}">
                <a16:creationId xmlns:a16="http://schemas.microsoft.com/office/drawing/2014/main" id="{4F50D944-2033-FE90-52E5-5A58372C9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2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249AA-E11D-435C-9AC1-EAB65911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45922A-2633-86BA-CF78-86D09A39A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F0031D-1093-3169-8F6A-F84BE396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5485C2-DF01-4541-AE82-E621C754A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C95B66-F128-D9A5-BA7F-060B134A2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274217C-50EE-18AD-ACC1-F81EFA802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837A9AF-C1C1-B66D-93AE-A68939EFE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4856C197-00CA-3902-C38F-BEEBC8CA0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Youssef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7376D948-EC21-E136-33AF-153B6BA9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36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BF15BA-430E-DD69-114B-F9310445821C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17A52847-5D67-BC3D-3A24-CA6FD5F8CF51}"/>
              </a:ext>
            </a:extLst>
          </p:cNvPr>
          <p:cNvGrpSpPr/>
          <p:nvPr/>
        </p:nvGrpSpPr>
        <p:grpSpPr>
          <a:xfrm>
            <a:off x="1093509" y="991452"/>
            <a:ext cx="4202721" cy="708570"/>
            <a:chOff x="3750794" y="2893565"/>
            <a:chExt cx="2448138" cy="1182756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20270E14-A5B7-F51F-7CA7-B315360926BE}"/>
                </a:ext>
              </a:extLst>
            </p:cNvPr>
            <p:cNvSpPr/>
            <p:nvPr/>
          </p:nvSpPr>
          <p:spPr>
            <a:xfrm flipV="1">
              <a:off x="375079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4D19320-A1AB-2BF2-B93C-3DAD417F2EFC}"/>
                </a:ext>
              </a:extLst>
            </p:cNvPr>
            <p:cNvSpPr txBox="1"/>
            <p:nvPr/>
          </p:nvSpPr>
          <p:spPr>
            <a:xfrm>
              <a:off x="3890285" y="3100668"/>
              <a:ext cx="2169156" cy="87336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Ensemble Model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9874E7C7-7D93-7C6E-712F-DFF6EA6D29BB}"/>
              </a:ext>
            </a:extLst>
          </p:cNvPr>
          <p:cNvSpPr txBox="1"/>
          <p:nvPr/>
        </p:nvSpPr>
        <p:spPr>
          <a:xfrm>
            <a:off x="5673377" y="1122601"/>
            <a:ext cx="495443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Without Image 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3529AC-F788-16FF-D417-90F5DA706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6" y="2457365"/>
            <a:ext cx="9647629" cy="3397335"/>
          </a:xfrm>
          <a:prstGeom prst="rect">
            <a:avLst/>
          </a:prstGeom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C0ED5D83-F099-E805-5269-5886A7F10AF6}"/>
              </a:ext>
            </a:extLst>
          </p:cNvPr>
          <p:cNvSpPr txBox="1"/>
          <p:nvPr/>
        </p:nvSpPr>
        <p:spPr>
          <a:xfrm>
            <a:off x="1093506" y="1796321"/>
            <a:ext cx="4202721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InceptionV3, InceptionResNetV2, DenseNet201 </a:t>
            </a:r>
            <a:endParaRPr lang="zh-CN" altLang="en-US" sz="1600" b="1" dirty="0">
              <a:solidFill>
                <a:prstClr val="white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78A3E69C-3670-7B4D-C926-AA01BB7E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75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BC44F-F788-1172-7910-15E8E00B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DB3AE9-50EA-D031-CD15-94A55E87A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EADBBB-651F-215F-F15E-FCAD105B9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D4D914-AE91-A201-5A2B-B56A6449A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5A3D77-4AD2-05A5-C6DC-4A5B946AC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086AEE2-7F5E-E155-B5D8-83076802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E5CB567-5E2E-A148-9831-0BBF4E9CC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C04647BD-A8C4-ACE0-57FE-7036FED03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Youssef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CA201474-4BD6-450B-C4BF-FB9992A71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37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50AB13-32CB-1F12-41DF-08F7EF0ED567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BB3B6FD6-F428-8ED8-93D1-58FE2D3D674E}"/>
              </a:ext>
            </a:extLst>
          </p:cNvPr>
          <p:cNvGrpSpPr/>
          <p:nvPr/>
        </p:nvGrpSpPr>
        <p:grpSpPr>
          <a:xfrm>
            <a:off x="1093509" y="991452"/>
            <a:ext cx="4202721" cy="708570"/>
            <a:chOff x="3750794" y="2893565"/>
            <a:chExt cx="2448138" cy="1182756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DB5BEA16-CD52-E219-140A-547DD8E16D6A}"/>
                </a:ext>
              </a:extLst>
            </p:cNvPr>
            <p:cNvSpPr/>
            <p:nvPr/>
          </p:nvSpPr>
          <p:spPr>
            <a:xfrm flipV="1">
              <a:off x="375079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8925333-4132-BC53-D981-D019436BA591}"/>
                </a:ext>
              </a:extLst>
            </p:cNvPr>
            <p:cNvSpPr txBox="1"/>
            <p:nvPr/>
          </p:nvSpPr>
          <p:spPr>
            <a:xfrm>
              <a:off x="3890285" y="3100668"/>
              <a:ext cx="2169156" cy="87336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Ensemble Model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823BDA8F-11C9-5175-B085-84B7AE0369C1}"/>
              </a:ext>
            </a:extLst>
          </p:cNvPr>
          <p:cNvSpPr txBox="1"/>
          <p:nvPr/>
        </p:nvSpPr>
        <p:spPr>
          <a:xfrm>
            <a:off x="5733233" y="1182196"/>
            <a:ext cx="495443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Without Image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FE16D-BDF4-3007-719B-DC15C361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6" y="2587490"/>
            <a:ext cx="9647630" cy="3088314"/>
          </a:xfrm>
          <a:prstGeom prst="rect">
            <a:avLst/>
          </a:prstGeom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540CABE0-BBED-1FC5-67B6-ACDFB3AC2EA9}"/>
              </a:ext>
            </a:extLst>
          </p:cNvPr>
          <p:cNvSpPr txBox="1"/>
          <p:nvPr/>
        </p:nvSpPr>
        <p:spPr>
          <a:xfrm>
            <a:off x="1093509" y="1823925"/>
            <a:ext cx="4202721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InceptionV3, InceptionResNetV2, DenseNet201 </a:t>
            </a:r>
            <a:endParaRPr lang="zh-CN" altLang="en-US" sz="1600" b="1" dirty="0">
              <a:solidFill>
                <a:prstClr val="white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C28FB7D3-8D06-C6EE-1BAA-B3DF965DC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75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E3A4D0-E108-FF82-9996-855AB4B1D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566B60-7F75-CD2B-CAAE-52A783533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696340-6B56-F367-4842-B33E446FE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B8CBD9-BCFB-3D54-5F76-0488AEEDA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CE2516-7B6B-B6CE-53ED-F28E3F36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1829C22-9A88-69C2-F383-A4BEB063B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6737C69-4522-8C19-8520-D6BE6CB2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A93E94FE-5AB2-B6FE-92D2-8D12712CB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Youssef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AF98EE0-864E-2F0D-0DC8-E2173A2CC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38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3529C0-2203-8C58-7B6D-BFD7CF0E486C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D9E1472A-9829-F84B-61DA-7E38B6D5A674}"/>
              </a:ext>
            </a:extLst>
          </p:cNvPr>
          <p:cNvGrpSpPr/>
          <p:nvPr/>
        </p:nvGrpSpPr>
        <p:grpSpPr>
          <a:xfrm>
            <a:off x="1626187" y="964020"/>
            <a:ext cx="3569242" cy="623667"/>
            <a:chOff x="3750794" y="2893565"/>
            <a:chExt cx="2448138" cy="1202739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A86CB9C1-4893-C23C-29DA-873B6A50186A}"/>
                </a:ext>
              </a:extLst>
            </p:cNvPr>
            <p:cNvSpPr/>
            <p:nvPr/>
          </p:nvSpPr>
          <p:spPr>
            <a:xfrm flipV="1">
              <a:off x="375079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13EBF1C8-9C94-C5EA-7209-44DFDB6C6604}"/>
                </a:ext>
              </a:extLst>
            </p:cNvPr>
            <p:cNvSpPr txBox="1"/>
            <p:nvPr/>
          </p:nvSpPr>
          <p:spPr>
            <a:xfrm>
              <a:off x="3868522" y="3087277"/>
              <a:ext cx="2203168" cy="10090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Swin Transformer 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A48D6756-D940-6EDC-C015-78AB3D42DCF2}"/>
              </a:ext>
            </a:extLst>
          </p:cNvPr>
          <p:cNvSpPr txBox="1"/>
          <p:nvPr/>
        </p:nvSpPr>
        <p:spPr>
          <a:xfrm>
            <a:off x="5759384" y="1054105"/>
            <a:ext cx="488728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Without Image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937C1-2E69-7F80-4A13-DE757FB3F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65" y="2118576"/>
            <a:ext cx="5076271" cy="3513084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3FC607EA-A61D-70F3-0575-D2EAAF78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59D57999-7FF1-A3B9-FD04-F5BFE41BD77E}"/>
              </a:ext>
            </a:extLst>
          </p:cNvPr>
          <p:cNvSpPr txBox="1"/>
          <p:nvPr/>
        </p:nvSpPr>
        <p:spPr>
          <a:xfrm>
            <a:off x="6702458" y="3329737"/>
            <a:ext cx="470959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Validation Accuracy: 79.98%</a:t>
            </a:r>
          </a:p>
        </p:txBody>
      </p:sp>
    </p:spTree>
    <p:extLst>
      <p:ext uri="{BB962C8B-B14F-4D97-AF65-F5344CB8AC3E}">
        <p14:creationId xmlns:p14="http://schemas.microsoft.com/office/powerpoint/2010/main" val="37916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7A2FA-FEB5-525E-2DD2-45A252FED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745E52-8852-3915-8F17-83AD5C2A1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D0BA19-43FE-9B15-C8E2-C9536BC5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B55CF6-399B-DF24-CDAA-BDED4ABA1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E8FB2D-650C-EA8A-905F-80D7B146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26F3556-9233-52BC-7371-6E9C78E49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E4EF574B-AD3B-7C9F-76A2-2C136D926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F2AE81FB-CC79-D28E-256C-06FE9E8C7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Amr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FA184A3E-D5AF-6976-0500-980B7D822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39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0FCFDB-623B-1AA1-BB95-2791DC1F0EBC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0DF01F3F-1860-E611-1585-8D7303522568}"/>
              </a:ext>
            </a:extLst>
          </p:cNvPr>
          <p:cNvGrpSpPr/>
          <p:nvPr/>
        </p:nvGrpSpPr>
        <p:grpSpPr>
          <a:xfrm>
            <a:off x="1178351" y="964020"/>
            <a:ext cx="4406500" cy="613305"/>
            <a:chOff x="3443624" y="2893565"/>
            <a:chExt cx="3022412" cy="1182756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1E9E36A0-4A9A-941E-3BF2-A7FFC57CF87D}"/>
                </a:ext>
              </a:extLst>
            </p:cNvPr>
            <p:cNvSpPr/>
            <p:nvPr/>
          </p:nvSpPr>
          <p:spPr>
            <a:xfrm flipV="1">
              <a:off x="344362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B1F59A9-58AA-7640-A4B8-942717879325}"/>
                </a:ext>
              </a:extLst>
            </p:cNvPr>
            <p:cNvSpPr txBox="1"/>
            <p:nvPr/>
          </p:nvSpPr>
          <p:spPr>
            <a:xfrm>
              <a:off x="3443624" y="3039876"/>
              <a:ext cx="3022412" cy="10090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MobileNet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With 7 Classes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22FF50FB-3A16-2A94-2267-FF6804503FDB}"/>
              </a:ext>
            </a:extLst>
          </p:cNvPr>
          <p:cNvSpPr txBox="1"/>
          <p:nvPr/>
        </p:nvSpPr>
        <p:spPr>
          <a:xfrm>
            <a:off x="5810974" y="1039888"/>
            <a:ext cx="488728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 Image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8C2DA-294A-048A-1D1D-A512AF27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96" y="1868931"/>
            <a:ext cx="4304929" cy="3471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F1952-687C-906F-335F-77075633C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50" y="2017831"/>
            <a:ext cx="5156285" cy="3322791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F01CC659-233C-5582-B669-B96B5E10F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C1C7A-342A-B830-9315-E172A6968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7BF58-AD8E-42BA-165C-95FA25C61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268ADB-C74C-3904-1F14-877BB7CD3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04A5C3-18D4-A025-7E39-C16A1F52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DEA100-FDF8-A263-A389-B778AE63B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9A5B2D7-DE72-C4A9-FCB9-EEAFB3008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7422EEF-2C56-4937-0381-469E19B9D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50B1BA4E-0255-D049-1F6B-2F23434BF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rgbClr val="2E75B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Omar</a:t>
            </a:r>
            <a:endParaRPr lang="zh-CN" altLang="en-US" sz="2400" b="1" dirty="0">
              <a:solidFill>
                <a:srgbClr val="2E75B6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598A1A77-A71C-62A2-ABAC-4022A9DBD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6106426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2E75B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2E75B6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4F0EFB-A393-02A2-F8E4-8F0BAED36775}"/>
              </a:ext>
            </a:extLst>
          </p:cNvPr>
          <p:cNvSpPr txBox="1"/>
          <p:nvPr/>
        </p:nvSpPr>
        <p:spPr>
          <a:xfrm>
            <a:off x="3706482" y="2921168"/>
            <a:ext cx="4779034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Abstract</a:t>
            </a:r>
            <a:r>
              <a:rPr lang="ar-EG" altLang="zh-CN" sz="6000" b="1" dirty="0">
                <a:solidFill>
                  <a:srgbClr val="95D4F6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  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95D4F6"/>
              </a:solidFill>
              <a:effectLst/>
              <a:uLnTx/>
              <a:uFillTx/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E26CE9A3-9018-79EB-6860-82108477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7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F4721-9CCF-95B5-E779-736B683FF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FBC4D-23E8-69AC-F02D-968B1AD13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D1177A-C571-D282-F3D3-AFBD79638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B014B1-FE03-2F01-B0D1-31CB3CC86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FB0855-9B2D-4340-737E-8421A8161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640ECF0-978A-FEB2-40CB-1A0291243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612AB9B-6018-F477-7B2B-C24CBFEB1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DAA194C7-50DB-8029-B477-D5343F9D8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Amr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BB794370-6029-418A-838B-8FE22EE91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40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BACE81-8F99-BE8D-5556-88FED1A0DA5A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E1283ADC-3616-C60A-D8AF-6D7CE673753C}"/>
              </a:ext>
            </a:extLst>
          </p:cNvPr>
          <p:cNvGrpSpPr/>
          <p:nvPr/>
        </p:nvGrpSpPr>
        <p:grpSpPr>
          <a:xfrm>
            <a:off x="1178351" y="964020"/>
            <a:ext cx="4406500" cy="613305"/>
            <a:chOff x="3443624" y="2893565"/>
            <a:chExt cx="3022412" cy="1182756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D86C5B2F-D318-5D00-4619-44D023D0E917}"/>
                </a:ext>
              </a:extLst>
            </p:cNvPr>
            <p:cNvSpPr/>
            <p:nvPr/>
          </p:nvSpPr>
          <p:spPr>
            <a:xfrm flipV="1">
              <a:off x="344362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EC146FD-F3B1-67CA-1589-987D081943FE}"/>
                </a:ext>
              </a:extLst>
            </p:cNvPr>
            <p:cNvSpPr txBox="1"/>
            <p:nvPr/>
          </p:nvSpPr>
          <p:spPr>
            <a:xfrm>
              <a:off x="3443624" y="3039876"/>
              <a:ext cx="3022412" cy="10090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CNN With 7 Classes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7BA9DC09-9D2F-DDCA-ED92-8E85550F83C1}"/>
              </a:ext>
            </a:extLst>
          </p:cNvPr>
          <p:cNvSpPr txBox="1"/>
          <p:nvPr/>
        </p:nvSpPr>
        <p:spPr>
          <a:xfrm>
            <a:off x="5767607" y="1030375"/>
            <a:ext cx="488728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 Image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9CBBD-4BF4-E922-245C-D7470F85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40" y="1868931"/>
            <a:ext cx="4406499" cy="3852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3E4C5-140C-8D33-164F-3875B5657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62" y="1868931"/>
            <a:ext cx="5498828" cy="3852176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360C6238-3EF0-2F2C-1802-16B051CDC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19C0D-17AF-A8E0-0091-0879CBB1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84CF776-2A2A-87B4-36A8-066DC1FFF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CA63C4-192B-BC1E-AAC8-2B2AE3E42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476C72-10B1-01F5-E200-DBE1BBA0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A06DC3-A809-830E-4205-E20F42452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E165D27-43B1-CDAE-5FB3-4D8E86BB5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FC01AD9-57B9-43D4-5397-A43DC0AC6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997A446E-8437-4BD8-1DD9-43EE45777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Amr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E6122C8-41FA-A710-5BC2-A8DCA0B41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41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7D7075-960E-0AB2-6A0E-B0CC2EAA798E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FDB39F62-C201-D627-2EA5-626A78158649}"/>
              </a:ext>
            </a:extLst>
          </p:cNvPr>
          <p:cNvGrpSpPr/>
          <p:nvPr/>
        </p:nvGrpSpPr>
        <p:grpSpPr>
          <a:xfrm>
            <a:off x="1178351" y="964020"/>
            <a:ext cx="4406500" cy="613305"/>
            <a:chOff x="3443624" y="2893565"/>
            <a:chExt cx="3022412" cy="1182756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60F21514-CAE8-989B-3C5A-A635E5D229C8}"/>
                </a:ext>
              </a:extLst>
            </p:cNvPr>
            <p:cNvSpPr/>
            <p:nvPr/>
          </p:nvSpPr>
          <p:spPr>
            <a:xfrm flipV="1">
              <a:off x="344362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3F2E2BE-DB20-6DF8-FD16-5B068B1C147F}"/>
                </a:ext>
              </a:extLst>
            </p:cNvPr>
            <p:cNvSpPr txBox="1"/>
            <p:nvPr/>
          </p:nvSpPr>
          <p:spPr>
            <a:xfrm>
              <a:off x="3443624" y="3056529"/>
              <a:ext cx="3022412" cy="10090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CNN With 5 Classes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4ED412A1-2841-D1EF-3B49-7856F92110AC}"/>
              </a:ext>
            </a:extLst>
          </p:cNvPr>
          <p:cNvSpPr txBox="1"/>
          <p:nvPr/>
        </p:nvSpPr>
        <p:spPr>
          <a:xfrm>
            <a:off x="5780105" y="1055087"/>
            <a:ext cx="488728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 Image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EFB98-8134-B38B-C5D9-6FAA24B8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0" y="1860190"/>
            <a:ext cx="3766589" cy="3305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F7B86-9F24-AAAF-4E22-D6DB6EA2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932" y="1860189"/>
            <a:ext cx="5304204" cy="3305699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B65694B8-5EB0-950F-C49F-AB727793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9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AA463-C3ED-1376-53C5-DAFBF10C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B5A0D7-41EA-1F01-1CD6-1F91FC24D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2CAF7-25F9-8EB5-1802-4B4259127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A37052-E080-0E8E-CAC8-93C761B7B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329C52-CE80-5D02-EC1E-95EF1079C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E64B08C-06FE-BC74-987F-9C08F9C98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FE4042F-AFC6-DAD8-4AC3-E4A8C06A3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0C1C0030-C6B2-0A6E-FC22-3EF1457B2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Amr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34124D9B-8107-C619-5448-01C1EEDA0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42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3A22DC-407B-B106-80F6-40462C75D419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Attempts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D08AC902-4E20-E739-F8BB-BEE6C956AEBB}"/>
              </a:ext>
            </a:extLst>
          </p:cNvPr>
          <p:cNvGrpSpPr/>
          <p:nvPr/>
        </p:nvGrpSpPr>
        <p:grpSpPr>
          <a:xfrm>
            <a:off x="1036916" y="954103"/>
            <a:ext cx="4406500" cy="613305"/>
            <a:chOff x="3443624" y="2893565"/>
            <a:chExt cx="3022412" cy="1182756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745B27AC-7C80-A91F-E03F-0F32552BAAE9}"/>
                </a:ext>
              </a:extLst>
            </p:cNvPr>
            <p:cNvSpPr/>
            <p:nvPr/>
          </p:nvSpPr>
          <p:spPr>
            <a:xfrm flipV="1">
              <a:off x="344362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7671174-A2E9-1CC3-0783-EF8B891A2B6D}"/>
                </a:ext>
              </a:extLst>
            </p:cNvPr>
            <p:cNvSpPr txBox="1"/>
            <p:nvPr/>
          </p:nvSpPr>
          <p:spPr>
            <a:xfrm>
              <a:off x="3443624" y="3039876"/>
              <a:ext cx="3022412" cy="10090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MobileNet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with 5 Classes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6C49A169-3892-46E7-1A63-F7A335A68CD0}"/>
              </a:ext>
            </a:extLst>
          </p:cNvPr>
          <p:cNvSpPr txBox="1"/>
          <p:nvPr/>
        </p:nvSpPr>
        <p:spPr>
          <a:xfrm>
            <a:off x="5759383" y="1048723"/>
            <a:ext cx="488728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 Image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6FFD9-A8F7-6ABD-37AE-43C8AB5D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51" y="1756222"/>
            <a:ext cx="4413598" cy="3683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7C23C-0388-D4E6-9121-B3D30424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83" y="1756222"/>
            <a:ext cx="5948708" cy="3683044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343194E1-6810-BA82-7746-34FDF127E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B0D4C7-07E9-9710-EB72-4A929850A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590C454-5E15-8F6D-54F7-1307D63F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343FA0-FC6C-7075-6366-788DF25F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D5AEBDC-3DB5-AD28-8727-0804B180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9721A0-A238-164B-1F6A-C67683F7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E3543-8658-7EDD-E1D4-F1F4F0F89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A9E05DF-6766-4CD4-CB9A-5641EEA8A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2F28425-189E-27B5-17FF-30818358A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Amr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CA47DB11-1E06-1BA8-58D1-3825BF54B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43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A24775-7CD5-B05B-C75D-6BE411FF0A32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rgbClr val="548235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441C68A-0AB9-72F5-B611-E870C075CBE3}"/>
              </a:ext>
            </a:extLst>
          </p:cNvPr>
          <p:cNvSpPr txBox="1"/>
          <p:nvPr/>
        </p:nvSpPr>
        <p:spPr>
          <a:xfrm>
            <a:off x="1172612" y="1121771"/>
            <a:ext cx="2861846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Our Architecture 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CC899351-A4B7-B25E-84CD-BBA93F12E483}"/>
              </a:ext>
            </a:extLst>
          </p:cNvPr>
          <p:cNvSpPr txBox="1"/>
          <p:nvPr/>
        </p:nvSpPr>
        <p:spPr>
          <a:xfrm>
            <a:off x="5680325" y="1121771"/>
            <a:ext cx="495443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Model Summary</a:t>
            </a: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2FECB7FE-EFCF-89E0-AB8D-F0B83DF7BA20}"/>
              </a:ext>
            </a:extLst>
          </p:cNvPr>
          <p:cNvSpPr txBox="1"/>
          <p:nvPr/>
        </p:nvSpPr>
        <p:spPr>
          <a:xfrm>
            <a:off x="3446296" y="2352802"/>
            <a:ext cx="4954438" cy="5232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DenseNet201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2AE09F97-E9E2-FDF6-444B-E2F845148D9D}"/>
              </a:ext>
            </a:extLst>
          </p:cNvPr>
          <p:cNvSpPr txBox="1"/>
          <p:nvPr/>
        </p:nvSpPr>
        <p:spPr>
          <a:xfrm>
            <a:off x="3446296" y="3940698"/>
            <a:ext cx="495443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GlobalAveragePooling2D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0CF2F6E1-1134-B9CC-3D81-CFDA89F415A7}"/>
              </a:ext>
            </a:extLst>
          </p:cNvPr>
          <p:cNvSpPr txBox="1"/>
          <p:nvPr/>
        </p:nvSpPr>
        <p:spPr>
          <a:xfrm>
            <a:off x="3446296" y="3159829"/>
            <a:ext cx="4954438" cy="5232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Convolutional Layers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E79FCCBC-7E5D-A0CD-6A65-AB98086875E2}"/>
              </a:ext>
            </a:extLst>
          </p:cNvPr>
          <p:cNvSpPr txBox="1"/>
          <p:nvPr/>
        </p:nvSpPr>
        <p:spPr>
          <a:xfrm>
            <a:off x="3443492" y="4702351"/>
            <a:ext cx="495443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Dropout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logo of a person's face with a phone and a cross">
            <a:extLst>
              <a:ext uri="{FF2B5EF4-FFF2-40B4-BE49-F238E27FC236}">
                <a16:creationId xmlns:a16="http://schemas.microsoft.com/office/drawing/2014/main" id="{CD3ADE23-14D8-FA55-4E0B-BA1B23C0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75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75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18" grpId="0" animBg="1"/>
      <p:bldP spid="20" grpId="0" animBg="1"/>
      <p:bldP spid="10" grpId="0" animBg="1"/>
      <p:bldP spid="11" grpId="0" animBg="1"/>
      <p:bldP spid="22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FD75C-9CE3-3F08-A3C8-E7D526BCF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9AFC94-430F-4BD6-3DFE-7F47387EE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AF744-79F1-E1BF-7B76-FDA717E1D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0B1F53-D9F2-2980-F8D1-E7AD26400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DD1375-C50E-4DF0-53F8-3ECAB2A9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BE07C8B-6B9D-0141-C2F2-CF3FF0C0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0940228-E8C0-B911-8B17-FD0B6082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80CD8F1D-FC53-F5BF-4AD5-7E679189C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Amr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45128C4D-925E-2E70-17AC-3B2E4A7BB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44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6321F1-22F5-5365-D1D8-14D729B66F31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F333478E-3448-3F15-3DB9-F2446E228F8B}"/>
              </a:ext>
            </a:extLst>
          </p:cNvPr>
          <p:cNvGrpSpPr/>
          <p:nvPr/>
        </p:nvGrpSpPr>
        <p:grpSpPr>
          <a:xfrm>
            <a:off x="1178351" y="964020"/>
            <a:ext cx="4406500" cy="613305"/>
            <a:chOff x="3443624" y="2893565"/>
            <a:chExt cx="3022412" cy="1182756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93058175-F343-463E-04C8-6376FCA9135A}"/>
                </a:ext>
              </a:extLst>
            </p:cNvPr>
            <p:cNvSpPr/>
            <p:nvPr/>
          </p:nvSpPr>
          <p:spPr>
            <a:xfrm flipV="1">
              <a:off x="344362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FDF1B01-DD4E-5BE2-D3DD-2F4849C596EA}"/>
                </a:ext>
              </a:extLst>
            </p:cNvPr>
            <p:cNvSpPr txBox="1"/>
            <p:nvPr/>
          </p:nvSpPr>
          <p:spPr>
            <a:xfrm>
              <a:off x="3443624" y="3039876"/>
              <a:ext cx="3022412" cy="10090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DenseNet201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5B9BC5DA-9896-A7F8-6B9E-CE5D3B652DEE}"/>
              </a:ext>
            </a:extLst>
          </p:cNvPr>
          <p:cNvSpPr txBox="1"/>
          <p:nvPr/>
        </p:nvSpPr>
        <p:spPr>
          <a:xfrm>
            <a:off x="5833962" y="1027971"/>
            <a:ext cx="488728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 Image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2E419-9FFF-A8E7-50F1-2ED738031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51" y="1868931"/>
            <a:ext cx="9562785" cy="3785836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B12B9A0E-93FC-89C2-B25C-5DC232655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2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68836-0907-DF88-11D6-A1664D22D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81692F-EE14-52BE-DEBA-0C4A55B1A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64B999-EE14-2A64-49C7-F98D8C3C9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7FC7469-0D45-83DE-0B0C-FFE8C0C0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9F80E0-AE43-59C8-49F5-533C7C1C5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B8393-E0C9-DEB0-C87E-CB42BD167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8AFD7DA-F5BF-7F63-F7B0-E93C2393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90D7417A-A14D-0A7A-1AB1-047FECE6C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Amr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E548289D-93A8-1782-EC03-51243B8B5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45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59EDD3-1459-5190-891B-2A24164194CC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D3314814-6C88-A895-9207-23948AA22872}"/>
              </a:ext>
            </a:extLst>
          </p:cNvPr>
          <p:cNvGrpSpPr/>
          <p:nvPr/>
        </p:nvGrpSpPr>
        <p:grpSpPr>
          <a:xfrm>
            <a:off x="1178351" y="964020"/>
            <a:ext cx="4406500" cy="613305"/>
            <a:chOff x="3443624" y="2893565"/>
            <a:chExt cx="3022412" cy="1182756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1B05CEF8-0A65-518D-4EDF-74A05E3A7E01}"/>
                </a:ext>
              </a:extLst>
            </p:cNvPr>
            <p:cNvSpPr/>
            <p:nvPr/>
          </p:nvSpPr>
          <p:spPr>
            <a:xfrm flipV="1">
              <a:off x="344362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4F73041-7455-A7B0-C8CB-2F5A015D2F8F}"/>
                </a:ext>
              </a:extLst>
            </p:cNvPr>
            <p:cNvSpPr txBox="1"/>
            <p:nvPr/>
          </p:nvSpPr>
          <p:spPr>
            <a:xfrm>
              <a:off x="3443624" y="3039876"/>
              <a:ext cx="3022412" cy="10090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DenseNet201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08F01F47-7963-21F3-7765-425AD1FE4B5E}"/>
              </a:ext>
            </a:extLst>
          </p:cNvPr>
          <p:cNvSpPr txBox="1"/>
          <p:nvPr/>
        </p:nvSpPr>
        <p:spPr>
          <a:xfrm>
            <a:off x="5730548" y="1036387"/>
            <a:ext cx="488728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 Image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E42DD-9D16-31E0-1DE3-822D97F2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51" y="1944799"/>
            <a:ext cx="9562785" cy="3591439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6554AA54-2960-FFDA-27DB-1AA9D06A4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CA7F2-1A5F-E6FC-8C1E-6560F5B7E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D8783D-75BA-AAC4-4407-D28DB115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69D289-DF94-21E0-B580-B99395FE6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60950A-0453-B835-8274-58EBEFDBF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2F1715-4A8E-BA1B-8D3B-6E31890A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59707E2-D274-48DB-C079-F0FA4AA76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1B576DE-9DB2-23C9-17BD-A7D9222A4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E3C7B12A-4CBB-81D9-06A1-4C5EE7D07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Amr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C5732436-5670-F8EB-483B-B9F414060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6">
                    <a:lumMod val="75000"/>
                  </a:schemeClr>
                </a:solidFill>
                <a:ea typeface="思源黑体 CN Medium" panose="020B0600000000000000" pitchFamily="34" charset="-122"/>
                <a:cs typeface="+mj-cs"/>
              </a:rPr>
              <a:t>46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E0F77-B939-BEB7-3FD6-8766F211C51B}"/>
              </a:ext>
            </a:extLst>
          </p:cNvPr>
          <p:cNvSpPr txBox="1"/>
          <p:nvPr/>
        </p:nvSpPr>
        <p:spPr>
          <a:xfrm>
            <a:off x="785608" y="353160"/>
            <a:ext cx="376658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Work</a:t>
            </a:r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Done</a:t>
            </a:r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4228C0DC-4DBB-A626-974C-31BA7779696E}"/>
              </a:ext>
            </a:extLst>
          </p:cNvPr>
          <p:cNvGrpSpPr/>
          <p:nvPr/>
        </p:nvGrpSpPr>
        <p:grpSpPr>
          <a:xfrm>
            <a:off x="1178351" y="964020"/>
            <a:ext cx="4406500" cy="613305"/>
            <a:chOff x="3443624" y="2893565"/>
            <a:chExt cx="3022412" cy="1182756"/>
          </a:xfrm>
          <a:solidFill>
            <a:srgbClr val="A9D18E"/>
          </a:solidFill>
        </p:grpSpPr>
        <p:sp>
          <p:nvSpPr>
            <p:cNvPr id="14" name="任意多边形 27">
              <a:extLst>
                <a:ext uri="{FF2B5EF4-FFF2-40B4-BE49-F238E27FC236}">
                  <a16:creationId xmlns:a16="http://schemas.microsoft.com/office/drawing/2014/main" id="{1FCAEF36-7BAA-DE7A-C89A-9A9322BDBED7}"/>
                </a:ext>
              </a:extLst>
            </p:cNvPr>
            <p:cNvSpPr/>
            <p:nvPr/>
          </p:nvSpPr>
          <p:spPr>
            <a:xfrm flipV="1">
              <a:off x="344362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DB2B909-75C2-695E-FE7D-1C36931AC8BC}"/>
                </a:ext>
              </a:extLst>
            </p:cNvPr>
            <p:cNvSpPr txBox="1"/>
            <p:nvPr/>
          </p:nvSpPr>
          <p:spPr>
            <a:xfrm>
              <a:off x="3443624" y="3039876"/>
              <a:ext cx="3022412" cy="10090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DenseNet201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7360E8A2-B39D-399D-BE30-287961500C38}"/>
              </a:ext>
            </a:extLst>
          </p:cNvPr>
          <p:cNvSpPr txBox="1"/>
          <p:nvPr/>
        </p:nvSpPr>
        <p:spPr>
          <a:xfrm>
            <a:off x="5759383" y="1043547"/>
            <a:ext cx="488728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With Image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E8C0C-6235-7804-0A43-861E05E0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37" y="2079429"/>
            <a:ext cx="9303231" cy="3534268"/>
          </a:xfrm>
          <a:prstGeom prst="rect">
            <a:avLst/>
          </a:prstGeom>
        </p:spPr>
      </p:pic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FB0CE7BA-6AB9-293F-786E-CC1867558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9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AC9F3-DD1C-04A3-8FA2-84147AC1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CFF5DA3-39F2-5ADB-AC05-2EB410E66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F54157-5A3D-0521-DCC7-524F188E2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E888CB-2A4A-C559-767D-C7EB51A2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BF4B13-0961-2E39-6B60-CCB4CD51B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111D8-236B-F3F3-FB4D-AEB5506D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F603C8-057E-DC2A-FE36-8C073ED4E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543B5AA-D244-454F-E043-A7CCCCA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Mahmoud</a:t>
            </a:r>
            <a:endParaRPr lang="zh-CN" altLang="en-US" sz="2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918D6660-A369-2ADF-64F5-49DB61409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47</a:t>
            </a:r>
            <a:endParaRPr lang="zh-CN" altLang="en-US" sz="2000" dirty="0">
              <a:solidFill>
                <a:srgbClr val="4CB05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20BDD157-9069-9AB5-E808-BCDACA15F8D9}"/>
              </a:ext>
            </a:extLst>
          </p:cNvPr>
          <p:cNvSpPr txBox="1"/>
          <p:nvPr/>
        </p:nvSpPr>
        <p:spPr>
          <a:xfrm>
            <a:off x="0" y="100055"/>
            <a:ext cx="3682696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Application</a:t>
            </a:r>
            <a:endParaRPr lang="zh-CN" altLang="en-US" sz="4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5">
            <a:extLst>
              <a:ext uri="{FF2B5EF4-FFF2-40B4-BE49-F238E27FC236}">
                <a16:creationId xmlns:a16="http://schemas.microsoft.com/office/drawing/2014/main" id="{6F825121-0A99-5609-278C-162A847F1672}"/>
              </a:ext>
            </a:extLst>
          </p:cNvPr>
          <p:cNvGrpSpPr/>
          <p:nvPr/>
        </p:nvGrpSpPr>
        <p:grpSpPr>
          <a:xfrm>
            <a:off x="502639" y="817007"/>
            <a:ext cx="3180057" cy="708570"/>
            <a:chOff x="3750794" y="2893565"/>
            <a:chExt cx="2448138" cy="1182756"/>
          </a:xfrm>
          <a:solidFill>
            <a:srgbClr val="4CB050"/>
          </a:solidFill>
        </p:grpSpPr>
        <p:sp>
          <p:nvSpPr>
            <p:cNvPr id="11" name="任意多边形 27">
              <a:extLst>
                <a:ext uri="{FF2B5EF4-FFF2-40B4-BE49-F238E27FC236}">
                  <a16:creationId xmlns:a16="http://schemas.microsoft.com/office/drawing/2014/main" id="{F25960B0-B3D1-0E7E-DC3C-CC8EA9479961}"/>
                </a:ext>
              </a:extLst>
            </p:cNvPr>
            <p:cNvSpPr/>
            <p:nvPr/>
          </p:nvSpPr>
          <p:spPr>
            <a:xfrm flipV="1">
              <a:off x="375079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5BF8AE16-FAB9-1A53-D539-32F4B223E426}"/>
                </a:ext>
              </a:extLst>
            </p:cNvPr>
            <p:cNvSpPr txBox="1"/>
            <p:nvPr/>
          </p:nvSpPr>
          <p:spPr>
            <a:xfrm>
              <a:off x="3750794" y="3068964"/>
              <a:ext cx="2448138" cy="8733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Application Steps </a:t>
              </a:r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E62A1C20-FDC4-1F30-0100-20402D8B663E}"/>
              </a:ext>
            </a:extLst>
          </p:cNvPr>
          <p:cNvSpPr txBox="1"/>
          <p:nvPr/>
        </p:nvSpPr>
        <p:spPr>
          <a:xfrm>
            <a:off x="5605751" y="1102591"/>
            <a:ext cx="4826550" cy="523220"/>
          </a:xfrm>
          <a:prstGeom prst="rect">
            <a:avLst/>
          </a:prstGeom>
          <a:solidFill>
            <a:srgbClr val="4C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Login if you have an Account </a:t>
            </a:r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84FE74A7-EA9B-BDC4-3C91-B061AEB63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" b="5685"/>
          <a:stretch/>
        </p:blipFill>
        <p:spPr>
          <a:xfrm>
            <a:off x="5759384" y="1748990"/>
            <a:ext cx="3829081" cy="4540563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4AD9B1-8E4A-50B0-21E9-36488C8F1241}"/>
              </a:ext>
            </a:extLst>
          </p:cNvPr>
          <p:cNvSpPr/>
          <p:nvPr/>
        </p:nvSpPr>
        <p:spPr>
          <a:xfrm>
            <a:off x="1428840" y="2760209"/>
            <a:ext cx="3766589" cy="1822358"/>
          </a:xfrm>
          <a:prstGeom prst="rightArrow">
            <a:avLst/>
          </a:prstGeom>
          <a:solidFill>
            <a:srgbClr val="4CB050"/>
          </a:solidFill>
          <a:ln>
            <a:solidFill>
              <a:srgbClr val="4C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Step </a:t>
            </a:r>
          </a:p>
        </p:txBody>
      </p:sp>
      <p:pic>
        <p:nvPicPr>
          <p:cNvPr id="2" name="Picture 1" descr="A logo of a person's face with a phone and a cross">
            <a:extLst>
              <a:ext uri="{FF2B5EF4-FFF2-40B4-BE49-F238E27FC236}">
                <a16:creationId xmlns:a16="http://schemas.microsoft.com/office/drawing/2014/main" id="{F49F4A54-E2B9-37D1-6D48-7CB43697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20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AC9F3-DD1C-04A3-8FA2-84147AC1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CFF5DA3-39F2-5ADB-AC05-2EB410E66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F54157-5A3D-0521-DCC7-524F188E2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E888CB-2A4A-C559-767D-C7EB51A2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BF4B13-0961-2E39-6B60-CCB4CD51B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111D8-236B-F3F3-FB4D-AEB5506D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F603C8-057E-DC2A-FE36-8C073ED4E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543B5AA-D244-454F-E043-A7CCCCA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Mahmoud</a:t>
            </a:r>
            <a:endParaRPr lang="zh-CN" altLang="en-US" sz="2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918D6660-A369-2ADF-64F5-49DB61409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48</a:t>
            </a:r>
            <a:endParaRPr lang="zh-CN" altLang="en-US" sz="2000" dirty="0">
              <a:solidFill>
                <a:srgbClr val="4CB05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E62A1C20-FDC4-1F30-0100-20402D8B663E}"/>
              </a:ext>
            </a:extLst>
          </p:cNvPr>
          <p:cNvSpPr txBox="1"/>
          <p:nvPr/>
        </p:nvSpPr>
        <p:spPr>
          <a:xfrm>
            <a:off x="5605750" y="1102591"/>
            <a:ext cx="4098967" cy="523220"/>
          </a:xfrm>
          <a:prstGeom prst="rect">
            <a:avLst/>
          </a:prstGeom>
          <a:solidFill>
            <a:srgbClr val="4C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Navigate to Home page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4AD9B1-8E4A-50B0-21E9-36488C8F1241}"/>
              </a:ext>
            </a:extLst>
          </p:cNvPr>
          <p:cNvSpPr/>
          <p:nvPr/>
        </p:nvSpPr>
        <p:spPr>
          <a:xfrm>
            <a:off x="1428840" y="2760209"/>
            <a:ext cx="3766589" cy="1822358"/>
          </a:xfrm>
          <a:prstGeom prst="rightArrow">
            <a:avLst/>
          </a:prstGeom>
          <a:solidFill>
            <a:srgbClr val="4CB050"/>
          </a:solidFill>
          <a:ln>
            <a:solidFill>
              <a:srgbClr val="4C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Step </a:t>
            </a:r>
          </a:p>
        </p:txBody>
      </p:sp>
      <p:pic>
        <p:nvPicPr>
          <p:cNvPr id="3" name="Picture 2" descr="A person holding a stethoscope&#10;&#10;Description automatically generated">
            <a:extLst>
              <a:ext uri="{FF2B5EF4-FFF2-40B4-BE49-F238E27FC236}">
                <a16:creationId xmlns:a16="http://schemas.microsoft.com/office/drawing/2014/main" id="{9F69485F-DF0F-C1BB-A0D8-8C5DDEC73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" b="6383"/>
          <a:stretch/>
        </p:blipFill>
        <p:spPr>
          <a:xfrm>
            <a:off x="5759384" y="1740646"/>
            <a:ext cx="3877060" cy="45489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509283C-7CAF-76A0-A2BD-EB7990CCE2A6}"/>
              </a:ext>
            </a:extLst>
          </p:cNvPr>
          <p:cNvSpPr txBox="1"/>
          <p:nvPr/>
        </p:nvSpPr>
        <p:spPr>
          <a:xfrm>
            <a:off x="0" y="100055"/>
            <a:ext cx="3682696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Application</a:t>
            </a:r>
            <a:endParaRPr lang="zh-CN" altLang="en-US" sz="4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009EA476-E056-1681-8673-C4DD653206D7}"/>
              </a:ext>
            </a:extLst>
          </p:cNvPr>
          <p:cNvGrpSpPr/>
          <p:nvPr/>
        </p:nvGrpSpPr>
        <p:grpSpPr>
          <a:xfrm>
            <a:off x="502639" y="817007"/>
            <a:ext cx="3180057" cy="708570"/>
            <a:chOff x="3750794" y="2893565"/>
            <a:chExt cx="2448138" cy="1182756"/>
          </a:xfrm>
          <a:solidFill>
            <a:srgbClr val="4CB050"/>
          </a:solidFill>
        </p:grpSpPr>
        <p:sp>
          <p:nvSpPr>
            <p:cNvPr id="7" name="任意多边形 27">
              <a:extLst>
                <a:ext uri="{FF2B5EF4-FFF2-40B4-BE49-F238E27FC236}">
                  <a16:creationId xmlns:a16="http://schemas.microsoft.com/office/drawing/2014/main" id="{A23CBA64-04F8-9881-5CB9-DBAA96100A07}"/>
                </a:ext>
              </a:extLst>
            </p:cNvPr>
            <p:cNvSpPr/>
            <p:nvPr/>
          </p:nvSpPr>
          <p:spPr>
            <a:xfrm flipV="1">
              <a:off x="375079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2CA6EB45-F3C6-1139-68B0-06E1CB2A1854}"/>
                </a:ext>
              </a:extLst>
            </p:cNvPr>
            <p:cNvSpPr txBox="1"/>
            <p:nvPr/>
          </p:nvSpPr>
          <p:spPr>
            <a:xfrm>
              <a:off x="3750794" y="3068964"/>
              <a:ext cx="2448138" cy="8733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Application Steps </a:t>
              </a:r>
            </a:p>
          </p:txBody>
        </p:sp>
      </p:grpSp>
      <p:pic>
        <p:nvPicPr>
          <p:cNvPr id="8" name="Picture 7" descr="A logo of a person's face with a phone and a cross">
            <a:extLst>
              <a:ext uri="{FF2B5EF4-FFF2-40B4-BE49-F238E27FC236}">
                <a16:creationId xmlns:a16="http://schemas.microsoft.com/office/drawing/2014/main" id="{B0B5FA05-8400-2124-7BED-8A94FC31E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AC9F3-DD1C-04A3-8FA2-84147AC1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CFF5DA3-39F2-5ADB-AC05-2EB410E66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F54157-5A3D-0521-DCC7-524F188E2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E888CB-2A4A-C559-767D-C7EB51A2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BF4B13-0961-2E39-6B60-CCB4CD51B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111D8-236B-F3F3-FB4D-AEB5506D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F603C8-057E-DC2A-FE36-8C073ED4E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543B5AA-D244-454F-E043-A7CCCCA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Mahmoud</a:t>
            </a:r>
            <a:endParaRPr lang="zh-CN" altLang="en-US" sz="2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918D6660-A369-2ADF-64F5-49DB61409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49</a:t>
            </a:r>
            <a:endParaRPr lang="zh-CN" altLang="en-US" sz="2000" dirty="0">
              <a:solidFill>
                <a:srgbClr val="4CB05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E62A1C20-FDC4-1F30-0100-20402D8B663E}"/>
              </a:ext>
            </a:extLst>
          </p:cNvPr>
          <p:cNvSpPr txBox="1"/>
          <p:nvPr/>
        </p:nvSpPr>
        <p:spPr>
          <a:xfrm>
            <a:off x="5588617" y="1102591"/>
            <a:ext cx="4116100" cy="523220"/>
          </a:xfrm>
          <a:prstGeom prst="rect">
            <a:avLst/>
          </a:prstGeom>
          <a:solidFill>
            <a:srgbClr val="4C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Pick Image From Gallery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4AD9B1-8E4A-50B0-21E9-36488C8F1241}"/>
              </a:ext>
            </a:extLst>
          </p:cNvPr>
          <p:cNvSpPr/>
          <p:nvPr/>
        </p:nvSpPr>
        <p:spPr>
          <a:xfrm>
            <a:off x="1428840" y="2760209"/>
            <a:ext cx="3766589" cy="1822358"/>
          </a:xfrm>
          <a:prstGeom prst="rightArrow">
            <a:avLst/>
          </a:prstGeom>
          <a:solidFill>
            <a:srgbClr val="4CB050"/>
          </a:solidFill>
          <a:ln>
            <a:solidFill>
              <a:srgbClr val="4C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Step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497A43-F6E0-DB86-A0BB-F2E2D5912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" b="4530"/>
          <a:stretch/>
        </p:blipFill>
        <p:spPr>
          <a:xfrm>
            <a:off x="5856051" y="1740645"/>
            <a:ext cx="3848665" cy="4479087"/>
          </a:xfrm>
          <a:prstGeom prst="rect">
            <a:avLst/>
          </a:prstGeom>
        </p:spPr>
      </p:pic>
      <p:sp>
        <p:nvSpPr>
          <p:cNvPr id="3" name="文本框 1">
            <a:extLst>
              <a:ext uri="{FF2B5EF4-FFF2-40B4-BE49-F238E27FC236}">
                <a16:creationId xmlns:a16="http://schemas.microsoft.com/office/drawing/2014/main" id="{E35BD362-51DF-52DC-0641-241FD4F7F13C}"/>
              </a:ext>
            </a:extLst>
          </p:cNvPr>
          <p:cNvSpPr txBox="1"/>
          <p:nvPr/>
        </p:nvSpPr>
        <p:spPr>
          <a:xfrm>
            <a:off x="0" y="100055"/>
            <a:ext cx="3682696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Application</a:t>
            </a:r>
            <a:endParaRPr lang="zh-CN" altLang="en-US" sz="4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6E69983C-81B5-9C40-D48A-69FD07D6CB76}"/>
              </a:ext>
            </a:extLst>
          </p:cNvPr>
          <p:cNvGrpSpPr/>
          <p:nvPr/>
        </p:nvGrpSpPr>
        <p:grpSpPr>
          <a:xfrm>
            <a:off x="502639" y="817007"/>
            <a:ext cx="3180057" cy="708570"/>
            <a:chOff x="3750794" y="2893565"/>
            <a:chExt cx="2448138" cy="1182756"/>
          </a:xfrm>
          <a:solidFill>
            <a:srgbClr val="4CB050"/>
          </a:solidFill>
        </p:grpSpPr>
        <p:sp>
          <p:nvSpPr>
            <p:cNvPr id="10" name="任意多边形 27">
              <a:extLst>
                <a:ext uri="{FF2B5EF4-FFF2-40B4-BE49-F238E27FC236}">
                  <a16:creationId xmlns:a16="http://schemas.microsoft.com/office/drawing/2014/main" id="{14D09F92-26B5-494F-3265-210F59629B0D}"/>
                </a:ext>
              </a:extLst>
            </p:cNvPr>
            <p:cNvSpPr/>
            <p:nvPr/>
          </p:nvSpPr>
          <p:spPr>
            <a:xfrm flipV="1">
              <a:off x="375079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70F66ABC-9877-9CA5-E897-C1696BFF99E7}"/>
                </a:ext>
              </a:extLst>
            </p:cNvPr>
            <p:cNvSpPr txBox="1"/>
            <p:nvPr/>
          </p:nvSpPr>
          <p:spPr>
            <a:xfrm>
              <a:off x="3750794" y="3068964"/>
              <a:ext cx="2448138" cy="8733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Application Steps </a:t>
              </a:r>
            </a:p>
          </p:txBody>
        </p:sp>
      </p:grpSp>
      <p:pic>
        <p:nvPicPr>
          <p:cNvPr id="2" name="Picture 1" descr="A logo of a person's face with a phone and a cross">
            <a:extLst>
              <a:ext uri="{FF2B5EF4-FFF2-40B4-BE49-F238E27FC236}">
                <a16:creationId xmlns:a16="http://schemas.microsoft.com/office/drawing/2014/main" id="{1F12142C-FA7C-4065-87D6-2CD5BA105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3D966-362A-4EF6-A141-3E41B8C77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>
            <a:extLst>
              <a:ext uri="{FF2B5EF4-FFF2-40B4-BE49-F238E27FC236}">
                <a16:creationId xmlns:a16="http://schemas.microsoft.com/office/drawing/2014/main" id="{EFEC4493-1305-F44A-729A-376F66BF6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Omar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6B7D751B-8959-BAA5-F989-659D6CD41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7CC771-8CEA-FF87-8903-41C8A11779A4}"/>
              </a:ext>
            </a:extLst>
          </p:cNvPr>
          <p:cNvSpPr txBox="1"/>
          <p:nvPr/>
        </p:nvSpPr>
        <p:spPr>
          <a:xfrm>
            <a:off x="785607" y="353160"/>
            <a:ext cx="429973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Abstract</a:t>
            </a:r>
            <a:r>
              <a:rPr lang="ar-EG" altLang="zh-CN" sz="4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 </a:t>
            </a:r>
            <a:r>
              <a:rPr lang="ar-EG" altLang="zh-CN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6E92061C-4B79-B83B-622A-D3801C6A73E8}"/>
              </a:ext>
            </a:extLst>
          </p:cNvPr>
          <p:cNvSpPr txBox="1"/>
          <p:nvPr/>
        </p:nvSpPr>
        <p:spPr>
          <a:xfrm>
            <a:off x="859106" y="1318284"/>
            <a:ext cx="1044598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Develop a mobile application with a dermatologist model for diagnosing skin diseases via visual examination of affected areas.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cs typeface="+mj-cs"/>
              </a:rPr>
              <a:t>Users upload images, which then go through a preprocessing phase before proceeding to the clustering stage.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cs typeface="+mj-cs"/>
              </a:rPr>
              <a:t>Clustering simplifies the model for embedding in an offline app.</a:t>
            </a:r>
            <a:endParaRPr lang="en-US" altLang="zh-CN" b="1" dirty="0">
              <a:latin typeface="Times New Roman" panose="02020603050405020304" pitchFamily="18" charset="0"/>
              <a:ea typeface="思源黑体 CN Medium" panose="020B0600000000000000" pitchFamily="34" charset="-122"/>
              <a:cs typeface="+mj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After the first stage, </a:t>
            </a:r>
            <a:r>
              <a:rPr lang="en-US" b="1" dirty="0">
                <a:cs typeface="+mj-cs"/>
              </a:rPr>
              <a:t>it is fed into an AI model to perform image classification</a:t>
            </a:r>
            <a:r>
              <a:rPr lang="en-US" altLang="zh-CN" b="1" dirty="0"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Importance lies in addressing the high prevalence of skin diseases affecting over </a:t>
            </a:r>
            <a:r>
              <a:rPr lang="ar-EG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3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 billion </a:t>
            </a:r>
            <a:r>
              <a:rPr lang="en-US" altLang="zh-CN" b="1" dirty="0"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people globally. Treatment costs are staggering, with an estimated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$</a:t>
            </a:r>
            <a:r>
              <a:rPr lang="ar-EG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53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 billion </a:t>
            </a:r>
            <a:r>
              <a:rPr lang="en-US" altLang="zh-CN" b="1" dirty="0"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spent annually on skin disease treatment in the US alone.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Early detection is crucial for improved survival rates. </a:t>
            </a:r>
            <a:r>
              <a:rPr lang="en-US" b="1" dirty="0">
                <a:cs typeface="+mj-cs"/>
              </a:rPr>
              <a:t>This highlights the app’s importance in enabling early diagnosis and potentially saving lives</a:t>
            </a:r>
            <a:r>
              <a:rPr lang="en-US" altLang="zh-CN" b="1" dirty="0">
                <a:latin typeface="Times New Roman" panose="02020603050405020304" pitchFamily="18" charset="0"/>
                <a:ea typeface="思源黑体 CN Medium" panose="020B0600000000000000" pitchFamily="34" charset="-122"/>
                <a:cs typeface="+mj-cs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FA0CF82F-ECDC-270E-013C-C3F749B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AC9F3-DD1C-04A3-8FA2-84147AC1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CFF5DA3-39F2-5ADB-AC05-2EB410E66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F54157-5A3D-0521-DCC7-524F188E2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E888CB-2A4A-C559-767D-C7EB51A2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BF4B13-0961-2E39-6B60-CCB4CD51B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111D8-236B-F3F3-FB4D-AEB5506D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F603C8-057E-DC2A-FE36-8C073ED4E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543B5AA-D244-454F-E043-A7CCCCA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Mahmoud</a:t>
            </a:r>
            <a:endParaRPr lang="zh-CN" altLang="en-US" sz="2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918D6660-A369-2ADF-64F5-49DB61409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50</a:t>
            </a:r>
            <a:endParaRPr lang="zh-CN" altLang="en-US" sz="2000" dirty="0">
              <a:solidFill>
                <a:srgbClr val="4CB05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E62A1C20-FDC4-1F30-0100-20402D8B663E}"/>
              </a:ext>
            </a:extLst>
          </p:cNvPr>
          <p:cNvSpPr txBox="1"/>
          <p:nvPr/>
        </p:nvSpPr>
        <p:spPr>
          <a:xfrm>
            <a:off x="4904510" y="1122601"/>
            <a:ext cx="6118604" cy="523220"/>
          </a:xfrm>
          <a:prstGeom prst="rect">
            <a:avLst/>
          </a:prstGeom>
          <a:solidFill>
            <a:srgbClr val="4CB050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Click ‘Upload Image’ to view the result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4AD9B1-8E4A-50B0-21E9-36488C8F1241}"/>
              </a:ext>
            </a:extLst>
          </p:cNvPr>
          <p:cNvSpPr/>
          <p:nvPr/>
        </p:nvSpPr>
        <p:spPr>
          <a:xfrm>
            <a:off x="1428840" y="2760209"/>
            <a:ext cx="3766589" cy="1822358"/>
          </a:xfrm>
          <a:prstGeom prst="rightArrow">
            <a:avLst/>
          </a:prstGeom>
          <a:solidFill>
            <a:srgbClr val="4CB050"/>
          </a:solidFill>
          <a:ln>
            <a:solidFill>
              <a:srgbClr val="4C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Fourth Step </a:t>
            </a:r>
          </a:p>
        </p:txBody>
      </p:sp>
      <p:pic>
        <p:nvPicPr>
          <p:cNvPr id="7" name="Picture 6" descr="A close up of a skin&#10;&#10;Description automatically generated">
            <a:extLst>
              <a:ext uri="{FF2B5EF4-FFF2-40B4-BE49-F238E27FC236}">
                <a16:creationId xmlns:a16="http://schemas.microsoft.com/office/drawing/2014/main" id="{869C807E-7C12-3EDB-80DC-074B8C05B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" b="5594"/>
          <a:stretch/>
        </p:blipFill>
        <p:spPr>
          <a:xfrm>
            <a:off x="5846323" y="1728844"/>
            <a:ext cx="3858394" cy="44720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2217F4C-D045-C748-D901-0751CC0D4ECC}"/>
              </a:ext>
            </a:extLst>
          </p:cNvPr>
          <p:cNvSpPr txBox="1"/>
          <p:nvPr/>
        </p:nvSpPr>
        <p:spPr>
          <a:xfrm>
            <a:off x="0" y="100055"/>
            <a:ext cx="3682696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Application</a:t>
            </a:r>
            <a:endParaRPr lang="zh-CN" altLang="en-US" sz="4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5">
            <a:extLst>
              <a:ext uri="{FF2B5EF4-FFF2-40B4-BE49-F238E27FC236}">
                <a16:creationId xmlns:a16="http://schemas.microsoft.com/office/drawing/2014/main" id="{38B49A67-83E2-DD81-E766-533882A3E448}"/>
              </a:ext>
            </a:extLst>
          </p:cNvPr>
          <p:cNvGrpSpPr/>
          <p:nvPr/>
        </p:nvGrpSpPr>
        <p:grpSpPr>
          <a:xfrm>
            <a:off x="502639" y="817007"/>
            <a:ext cx="3180057" cy="708570"/>
            <a:chOff x="3750794" y="2893565"/>
            <a:chExt cx="2448138" cy="1182756"/>
          </a:xfrm>
          <a:solidFill>
            <a:srgbClr val="4CB050"/>
          </a:solidFill>
        </p:grpSpPr>
        <p:sp>
          <p:nvSpPr>
            <p:cNvPr id="4" name="任意多边形 27">
              <a:extLst>
                <a:ext uri="{FF2B5EF4-FFF2-40B4-BE49-F238E27FC236}">
                  <a16:creationId xmlns:a16="http://schemas.microsoft.com/office/drawing/2014/main" id="{D4BD65F9-0CC9-2856-CE16-BAA7EA2638DF}"/>
                </a:ext>
              </a:extLst>
            </p:cNvPr>
            <p:cNvSpPr/>
            <p:nvPr/>
          </p:nvSpPr>
          <p:spPr>
            <a:xfrm flipV="1">
              <a:off x="375079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9B086735-16B4-FB9F-762D-86E06451B7E3}"/>
                </a:ext>
              </a:extLst>
            </p:cNvPr>
            <p:cNvSpPr txBox="1"/>
            <p:nvPr/>
          </p:nvSpPr>
          <p:spPr>
            <a:xfrm>
              <a:off x="3750794" y="3068964"/>
              <a:ext cx="2448138" cy="8733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Application Steps </a:t>
              </a:r>
            </a:p>
          </p:txBody>
        </p:sp>
      </p:grpSp>
      <p:pic>
        <p:nvPicPr>
          <p:cNvPr id="8" name="Picture 7" descr="A logo of a person's face with a phone and a cross">
            <a:extLst>
              <a:ext uri="{FF2B5EF4-FFF2-40B4-BE49-F238E27FC236}">
                <a16:creationId xmlns:a16="http://schemas.microsoft.com/office/drawing/2014/main" id="{56B578D0-D1C6-B458-E608-E4DC1E9AB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9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AC9F3-DD1C-04A3-8FA2-84147AC1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CFF5DA3-39F2-5ADB-AC05-2EB410E66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F54157-5A3D-0521-DCC7-524F188E2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E888CB-2A4A-C559-767D-C7EB51A2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BF4B13-0961-2E39-6B60-CCB4CD51B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111D8-236B-F3F3-FB4D-AEB5506D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F603C8-057E-DC2A-FE36-8C073ED4E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543B5AA-D244-454F-E043-A7CCCCA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Mahmoud</a:t>
            </a:r>
            <a:endParaRPr lang="zh-CN" altLang="en-US" sz="2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918D6660-A369-2ADF-64F5-49DB61409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51</a:t>
            </a:r>
            <a:endParaRPr lang="zh-CN" altLang="en-US" sz="2000" dirty="0">
              <a:solidFill>
                <a:srgbClr val="4CB05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E62A1C20-FDC4-1F30-0100-20402D8B663E}"/>
              </a:ext>
            </a:extLst>
          </p:cNvPr>
          <p:cNvSpPr txBox="1"/>
          <p:nvPr/>
        </p:nvSpPr>
        <p:spPr>
          <a:xfrm>
            <a:off x="5094743" y="1098448"/>
            <a:ext cx="5504152" cy="523220"/>
          </a:xfrm>
          <a:prstGeom prst="rect">
            <a:avLst/>
          </a:prstGeom>
          <a:solidFill>
            <a:srgbClr val="4C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Navigate to the information page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4AD9B1-8E4A-50B0-21E9-36488C8F1241}"/>
              </a:ext>
            </a:extLst>
          </p:cNvPr>
          <p:cNvSpPr/>
          <p:nvPr/>
        </p:nvSpPr>
        <p:spPr>
          <a:xfrm>
            <a:off x="1428840" y="2760209"/>
            <a:ext cx="3766589" cy="1822358"/>
          </a:xfrm>
          <a:prstGeom prst="rightArrow">
            <a:avLst/>
          </a:prstGeom>
          <a:solidFill>
            <a:srgbClr val="4CB050"/>
          </a:solidFill>
          <a:ln>
            <a:solidFill>
              <a:srgbClr val="4C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Fifth Step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6A1EA-B570-15C7-4A4E-5432BC297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" b="5150"/>
          <a:stretch/>
        </p:blipFill>
        <p:spPr>
          <a:xfrm>
            <a:off x="5917399" y="1732403"/>
            <a:ext cx="3858840" cy="454056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6BE78A-86C0-2DF1-48D2-AF7BEAEB410F}"/>
              </a:ext>
            </a:extLst>
          </p:cNvPr>
          <p:cNvSpPr txBox="1"/>
          <p:nvPr/>
        </p:nvSpPr>
        <p:spPr>
          <a:xfrm>
            <a:off x="0" y="100055"/>
            <a:ext cx="3682696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Application</a:t>
            </a:r>
            <a:endParaRPr lang="zh-CN" altLang="en-US" sz="4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B3F556C9-418B-F122-08ED-118178413C25}"/>
              </a:ext>
            </a:extLst>
          </p:cNvPr>
          <p:cNvGrpSpPr/>
          <p:nvPr/>
        </p:nvGrpSpPr>
        <p:grpSpPr>
          <a:xfrm>
            <a:off x="502639" y="817007"/>
            <a:ext cx="3180057" cy="708570"/>
            <a:chOff x="3750794" y="2893565"/>
            <a:chExt cx="2448138" cy="1182756"/>
          </a:xfrm>
          <a:solidFill>
            <a:srgbClr val="4CB050"/>
          </a:solidFill>
        </p:grpSpPr>
        <p:sp>
          <p:nvSpPr>
            <p:cNvPr id="7" name="任意多边形 27">
              <a:extLst>
                <a:ext uri="{FF2B5EF4-FFF2-40B4-BE49-F238E27FC236}">
                  <a16:creationId xmlns:a16="http://schemas.microsoft.com/office/drawing/2014/main" id="{B9A3B99D-174E-1C3B-A133-4C199CEAC940}"/>
                </a:ext>
              </a:extLst>
            </p:cNvPr>
            <p:cNvSpPr/>
            <p:nvPr/>
          </p:nvSpPr>
          <p:spPr>
            <a:xfrm flipV="1">
              <a:off x="375079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ADE2DA0E-5027-0DEB-5A71-C9B176DC2654}"/>
                </a:ext>
              </a:extLst>
            </p:cNvPr>
            <p:cNvSpPr txBox="1"/>
            <p:nvPr/>
          </p:nvSpPr>
          <p:spPr>
            <a:xfrm>
              <a:off x="3750794" y="3068964"/>
              <a:ext cx="2448138" cy="8733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Application Steps </a:t>
              </a:r>
            </a:p>
          </p:txBody>
        </p:sp>
      </p:grpSp>
      <p:pic>
        <p:nvPicPr>
          <p:cNvPr id="8" name="Picture 7" descr="A logo of a person's face with a phone and a cross">
            <a:extLst>
              <a:ext uri="{FF2B5EF4-FFF2-40B4-BE49-F238E27FC236}">
                <a16:creationId xmlns:a16="http://schemas.microsoft.com/office/drawing/2014/main" id="{80D30F23-9C9D-5A2D-91B4-D343931BF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AC9F3-DD1C-04A3-8FA2-84147AC1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CFF5DA3-39F2-5ADB-AC05-2EB410E66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F54157-5A3D-0521-DCC7-524F188E2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E888CB-2A4A-C559-767D-C7EB51A2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BF4B13-0961-2E39-6B60-CCB4CD51B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111D8-236B-F3F3-FB4D-AEB5506D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8F603C8-057E-DC2A-FE36-8C073ED4E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543B5AA-D244-454F-E043-A7CCCCA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Mahmoud</a:t>
            </a:r>
            <a:endParaRPr lang="zh-CN" altLang="en-US" sz="2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918D6660-A369-2ADF-64F5-49DB61409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52</a:t>
            </a:r>
            <a:endParaRPr lang="zh-CN" altLang="en-US" sz="2000" dirty="0">
              <a:solidFill>
                <a:srgbClr val="4CB05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E62A1C20-FDC4-1F30-0100-20402D8B663E}"/>
              </a:ext>
            </a:extLst>
          </p:cNvPr>
          <p:cNvSpPr txBox="1"/>
          <p:nvPr/>
        </p:nvSpPr>
        <p:spPr>
          <a:xfrm>
            <a:off x="4892890" y="969134"/>
            <a:ext cx="5493825" cy="523220"/>
          </a:xfrm>
          <a:prstGeom prst="rect">
            <a:avLst/>
          </a:prstGeom>
          <a:solidFill>
            <a:srgbClr val="4C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Navigate to the information page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4AD9B1-8E4A-50B0-21E9-36488C8F1241}"/>
              </a:ext>
            </a:extLst>
          </p:cNvPr>
          <p:cNvSpPr/>
          <p:nvPr/>
        </p:nvSpPr>
        <p:spPr>
          <a:xfrm>
            <a:off x="1428840" y="2760209"/>
            <a:ext cx="3766589" cy="1822358"/>
          </a:xfrm>
          <a:prstGeom prst="rightArrow">
            <a:avLst/>
          </a:prstGeom>
          <a:solidFill>
            <a:srgbClr val="4CB050"/>
          </a:solidFill>
          <a:ln>
            <a:solidFill>
              <a:srgbClr val="4C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Sixth Step 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AF47CF90-77DA-06DB-E05B-817FF7560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b="18751"/>
          <a:stretch/>
        </p:blipFill>
        <p:spPr>
          <a:xfrm>
            <a:off x="5894962" y="1763361"/>
            <a:ext cx="3810202" cy="45080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6066FD3-43D9-B2AB-93F7-274EF7E3E9EA}"/>
              </a:ext>
            </a:extLst>
          </p:cNvPr>
          <p:cNvSpPr txBox="1"/>
          <p:nvPr/>
        </p:nvSpPr>
        <p:spPr>
          <a:xfrm>
            <a:off x="0" y="100055"/>
            <a:ext cx="3682696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rgbClr val="4CB05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Application</a:t>
            </a:r>
            <a:endParaRPr lang="zh-CN" altLang="en-US" sz="4400" b="1" dirty="0">
              <a:solidFill>
                <a:srgbClr val="4CB05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5">
            <a:extLst>
              <a:ext uri="{FF2B5EF4-FFF2-40B4-BE49-F238E27FC236}">
                <a16:creationId xmlns:a16="http://schemas.microsoft.com/office/drawing/2014/main" id="{FDEBC146-2FAA-5B85-13A5-CA1521B3F62E}"/>
              </a:ext>
            </a:extLst>
          </p:cNvPr>
          <p:cNvGrpSpPr/>
          <p:nvPr/>
        </p:nvGrpSpPr>
        <p:grpSpPr>
          <a:xfrm>
            <a:off x="502639" y="817007"/>
            <a:ext cx="3180057" cy="708570"/>
            <a:chOff x="3750794" y="2893565"/>
            <a:chExt cx="2448138" cy="1182756"/>
          </a:xfrm>
          <a:solidFill>
            <a:srgbClr val="4CB050"/>
          </a:solidFill>
        </p:grpSpPr>
        <p:sp>
          <p:nvSpPr>
            <p:cNvPr id="4" name="任意多边形 27">
              <a:extLst>
                <a:ext uri="{FF2B5EF4-FFF2-40B4-BE49-F238E27FC236}">
                  <a16:creationId xmlns:a16="http://schemas.microsoft.com/office/drawing/2014/main" id="{711F1805-63A5-26DE-3C54-5381D4F4BF5B}"/>
                </a:ext>
              </a:extLst>
            </p:cNvPr>
            <p:cNvSpPr/>
            <p:nvPr/>
          </p:nvSpPr>
          <p:spPr>
            <a:xfrm flipV="1">
              <a:off x="3750794" y="2893565"/>
              <a:ext cx="2448138" cy="1182756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EB6D5274-C539-40B5-FE06-E8FD8A334045}"/>
                </a:ext>
              </a:extLst>
            </p:cNvPr>
            <p:cNvSpPr txBox="1"/>
            <p:nvPr/>
          </p:nvSpPr>
          <p:spPr>
            <a:xfrm>
              <a:off x="3750794" y="3068964"/>
              <a:ext cx="2448138" cy="8733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Application Steps </a:t>
              </a:r>
            </a:p>
          </p:txBody>
        </p:sp>
      </p:grpSp>
      <p:pic>
        <p:nvPicPr>
          <p:cNvPr id="8" name="Picture 7" descr="A logo of a person's face with a phone and a cross">
            <a:extLst>
              <a:ext uri="{FF2B5EF4-FFF2-40B4-BE49-F238E27FC236}">
                <a16:creationId xmlns:a16="http://schemas.microsoft.com/office/drawing/2014/main" id="{6E04D63D-1EFD-02F3-9DB3-8065D7045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0C9EB-D1C6-60CC-1AFA-51A79F018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68735F2-5070-33C5-5FD5-8DB9006D0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CCF8E3-B7DC-C0FB-F44D-E7B91D676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972306-6A2D-A669-AA2E-DF0AA8C9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B08275-5256-18CF-AEDA-99B46D47A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7A81C75-7241-76B8-0A93-8FA8968CD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EB53A4D5-AB01-C85D-4BAD-6CAB88589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AC1576EA-444D-0BEC-55E0-FC46BF7BA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22" y="6258698"/>
            <a:ext cx="30566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Mahmoud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B15C0EF5-EE29-A06D-5606-D01687F41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53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42CC3-9E9F-C613-9813-AC4FFB0E30FD}"/>
              </a:ext>
            </a:extLst>
          </p:cNvPr>
          <p:cNvSpPr txBox="1"/>
          <p:nvPr/>
        </p:nvSpPr>
        <p:spPr>
          <a:xfrm>
            <a:off x="4510587" y="3013501"/>
            <a:ext cx="3170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+mj-cs"/>
              </a:rPr>
              <a:t>Results</a:t>
            </a:r>
            <a:endParaRPr lang="zh-CN" altLang="en-US" sz="4800" b="1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j-cs"/>
            </a:endParaRPr>
          </a:p>
        </p:txBody>
      </p:sp>
      <p:pic>
        <p:nvPicPr>
          <p:cNvPr id="2" name="Picture 1" descr="A logo of a person's face with a phone and a cross">
            <a:extLst>
              <a:ext uri="{FF2B5EF4-FFF2-40B4-BE49-F238E27FC236}">
                <a16:creationId xmlns:a16="http://schemas.microsoft.com/office/drawing/2014/main" id="{49F75C64-D283-A649-31FF-2F4C0501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49BA5-FB25-C185-65D1-3E57E5BC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563F99-03A3-D963-00C6-E519C0BF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E4EDB9-DF63-7DB4-6D6F-44229E7B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704FCF-5B3A-4653-8B43-31621E36A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AA6DA1C-1093-032D-881C-31A9F0078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CDB57AB-AE95-4597-A0A3-66D918999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194348E-95CB-D35A-4A35-151ABA494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7" y="6289553"/>
            <a:ext cx="308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Mahmoud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5B6E15D0-F873-3497-C4E0-A11A44BF8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7" y="6290247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54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20CDCD-803E-2FAC-4B5D-43605A33D93D}"/>
              </a:ext>
            </a:extLst>
          </p:cNvPr>
          <p:cNvSpPr txBox="1"/>
          <p:nvPr/>
        </p:nvSpPr>
        <p:spPr>
          <a:xfrm>
            <a:off x="104474" y="342883"/>
            <a:ext cx="327839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Results</a:t>
            </a:r>
            <a:endParaRPr lang="zh-CN" altLang="en-US" sz="4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ctrTitle"/>
          </p:nvPr>
        </p:nvSpPr>
        <p:spPr>
          <a:xfrm>
            <a:off x="785608" y="1311438"/>
            <a:ext cx="11011440" cy="956980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B7A669-82DA-AC21-BF61-CE1362508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172303"/>
              </p:ext>
            </p:extLst>
          </p:nvPr>
        </p:nvGraphicFramePr>
        <p:xfrm>
          <a:off x="2016622" y="858415"/>
          <a:ext cx="8947049" cy="5286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778">
                  <a:extLst>
                    <a:ext uri="{9D8B030D-6E8A-4147-A177-3AD203B41FA5}">
                      <a16:colId xmlns:a16="http://schemas.microsoft.com/office/drawing/2014/main" val="139838406"/>
                    </a:ext>
                  </a:extLst>
                </a:gridCol>
                <a:gridCol w="2219757">
                  <a:extLst>
                    <a:ext uri="{9D8B030D-6E8A-4147-A177-3AD203B41FA5}">
                      <a16:colId xmlns:a16="http://schemas.microsoft.com/office/drawing/2014/main" val="174632760"/>
                    </a:ext>
                  </a:extLst>
                </a:gridCol>
                <a:gridCol w="2219757">
                  <a:extLst>
                    <a:ext uri="{9D8B030D-6E8A-4147-A177-3AD203B41FA5}">
                      <a16:colId xmlns:a16="http://schemas.microsoft.com/office/drawing/2014/main" val="1735613630"/>
                    </a:ext>
                  </a:extLst>
                </a:gridCol>
                <a:gridCol w="2219757">
                  <a:extLst>
                    <a:ext uri="{9D8B030D-6E8A-4147-A177-3AD203B41FA5}">
                      <a16:colId xmlns:a16="http://schemas.microsoft.com/office/drawing/2014/main" val="90311750"/>
                    </a:ext>
                  </a:extLst>
                </a:gridCol>
              </a:tblGrid>
              <a:tr h="5124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026768"/>
                  </a:ext>
                </a:extLst>
              </a:tr>
              <a:tr h="5124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Architecture</a:t>
                      </a:r>
                      <a:endParaRPr lang="en-US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761932"/>
                  </a:ext>
                </a:extLst>
              </a:tr>
              <a:tr h="6243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Ensemble Without Processing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12392"/>
                  </a:ext>
                </a:extLst>
              </a:tr>
              <a:tr h="6243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Without Processing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10669"/>
                  </a:ext>
                </a:extLst>
              </a:tr>
              <a:tr h="5124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With 7 Classes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90857"/>
                  </a:ext>
                </a:extLst>
              </a:tr>
              <a:tr h="8919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7 Classes</a:t>
                      </a:r>
                    </a:p>
                    <a:p>
                      <a:pPr algn="ctr"/>
                      <a:endParaRPr 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49628"/>
                  </a:ext>
                </a:extLst>
              </a:tr>
              <a:tr h="8919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5 Classes</a:t>
                      </a:r>
                    </a:p>
                    <a:p>
                      <a:pPr algn="ctr"/>
                      <a:endParaRPr 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029484"/>
                  </a:ext>
                </a:extLst>
              </a:tr>
              <a:tr h="624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With 5 Classes</a:t>
                      </a:r>
                    </a:p>
                    <a:p>
                      <a:pPr algn="ctr"/>
                      <a:endParaRPr 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927039"/>
                  </a:ext>
                </a:extLst>
              </a:tr>
            </a:tbl>
          </a:graphicData>
        </a:graphic>
      </p:graphicFrame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2F250306-1F46-051A-8C52-2B9DDF7F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4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5DF11-B493-EAEB-8345-088B770D3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76C11D70-1552-2723-FAD1-84C388282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319" y="6186654"/>
            <a:ext cx="43942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545153">
              <a:spcAft>
                <a:spcPts val="852"/>
              </a:spcAft>
            </a:pPr>
            <a:r>
              <a:rPr lang="en-US" altLang="zh-CN" sz="2400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55</a:t>
            </a:r>
            <a:endParaRPr lang="en-US" altLang="zh-CN" sz="3380" b="1" kern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7F735CEB-029B-6741-367D-C85051E4D4CF}"/>
              </a:ext>
            </a:extLst>
          </p:cNvPr>
          <p:cNvGrpSpPr/>
          <p:nvPr/>
        </p:nvGrpSpPr>
        <p:grpSpPr>
          <a:xfrm>
            <a:off x="1394937" y="1006460"/>
            <a:ext cx="7131310" cy="865901"/>
            <a:chOff x="3859362" y="2731111"/>
            <a:chExt cx="4616315" cy="2091149"/>
          </a:xfrm>
          <a:solidFill>
            <a:schemeClr val="accent2">
              <a:lumMod val="75000"/>
            </a:schemeClr>
          </a:solidFill>
        </p:grpSpPr>
        <p:sp>
          <p:nvSpPr>
            <p:cNvPr id="3" name="任意多边形 27">
              <a:extLst>
                <a:ext uri="{FF2B5EF4-FFF2-40B4-BE49-F238E27FC236}">
                  <a16:creationId xmlns:a16="http://schemas.microsoft.com/office/drawing/2014/main" id="{4D489915-68BF-9BA7-AB57-D84D2AFB732E}"/>
                </a:ext>
              </a:extLst>
            </p:cNvPr>
            <p:cNvSpPr/>
            <p:nvPr/>
          </p:nvSpPr>
          <p:spPr>
            <a:xfrm flipV="1">
              <a:off x="3859362" y="2731111"/>
              <a:ext cx="4616315" cy="2091149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F0D3202A-DD98-E815-1B4E-8BCC386F3890}"/>
                </a:ext>
              </a:extLst>
            </p:cNvPr>
            <p:cNvSpPr txBox="1"/>
            <p:nvPr/>
          </p:nvSpPr>
          <p:spPr>
            <a:xfrm>
              <a:off x="3909364" y="3278033"/>
              <a:ext cx="4499181" cy="12635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CNNs for Skin Disease Classification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id="{FA3BA780-219B-B240-24A1-54F5984916D6}"/>
              </a:ext>
            </a:extLst>
          </p:cNvPr>
          <p:cNvSpPr txBox="1"/>
          <p:nvPr/>
        </p:nvSpPr>
        <p:spPr>
          <a:xfrm>
            <a:off x="1660849" y="2501972"/>
            <a:ext cx="9846789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Utilized the </a:t>
            </a: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Skin Cancer HAM10000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with images of Seven skin diseases.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7749312D-966F-D5BB-D646-6FA8BC938742}"/>
              </a:ext>
            </a:extLst>
          </p:cNvPr>
          <p:cNvSpPr txBox="1"/>
          <p:nvPr/>
        </p:nvSpPr>
        <p:spPr>
          <a:xfrm>
            <a:off x="785609" y="353160"/>
            <a:ext cx="350191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Conclusion </a:t>
            </a:r>
            <a:endParaRPr lang="zh-CN" altLang="en-US" sz="4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0">
            <a:extLst>
              <a:ext uri="{FF2B5EF4-FFF2-40B4-BE49-F238E27FC236}">
                <a16:creationId xmlns:a16="http://schemas.microsoft.com/office/drawing/2014/main" id="{A4F2BCD7-BB8D-D3C6-CAF8-5A37175BB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 Mahmoud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22E18F2-2739-DF04-5D30-CE25CE6853C1}"/>
              </a:ext>
            </a:extLst>
          </p:cNvPr>
          <p:cNvSpPr txBox="1"/>
          <p:nvPr/>
        </p:nvSpPr>
        <p:spPr>
          <a:xfrm>
            <a:off x="1660849" y="3860856"/>
            <a:ext cx="9846789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Faced initial challenges with Image Processing and Classification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7FA12588-C153-C42A-226E-6C14A59E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8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4" grpId="0"/>
      <p:bldP spid="11" grpId="0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5DF11-B493-EAEB-8345-088B770D3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76C11D70-1552-2723-FAD1-84C388282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319" y="6186654"/>
            <a:ext cx="43942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545153">
              <a:spcAft>
                <a:spcPts val="852"/>
              </a:spcAft>
            </a:pPr>
            <a:r>
              <a:rPr lang="en-US" altLang="zh-CN" sz="2400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56</a:t>
            </a:r>
            <a:endParaRPr lang="en-US" altLang="zh-CN" sz="3380" b="1" kern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7F735CEB-029B-6741-367D-C85051E4D4CF}"/>
              </a:ext>
            </a:extLst>
          </p:cNvPr>
          <p:cNvGrpSpPr/>
          <p:nvPr/>
        </p:nvGrpSpPr>
        <p:grpSpPr>
          <a:xfrm>
            <a:off x="1291231" y="963322"/>
            <a:ext cx="7131310" cy="865901"/>
            <a:chOff x="3792230" y="2626933"/>
            <a:chExt cx="4616315" cy="2091149"/>
          </a:xfrm>
          <a:solidFill>
            <a:schemeClr val="accent2">
              <a:lumMod val="75000"/>
            </a:schemeClr>
          </a:solidFill>
        </p:grpSpPr>
        <p:sp>
          <p:nvSpPr>
            <p:cNvPr id="3" name="任意多边形 27">
              <a:extLst>
                <a:ext uri="{FF2B5EF4-FFF2-40B4-BE49-F238E27FC236}">
                  <a16:creationId xmlns:a16="http://schemas.microsoft.com/office/drawing/2014/main" id="{4D489915-68BF-9BA7-AB57-D84D2AFB732E}"/>
                </a:ext>
              </a:extLst>
            </p:cNvPr>
            <p:cNvSpPr/>
            <p:nvPr/>
          </p:nvSpPr>
          <p:spPr>
            <a:xfrm flipV="1">
              <a:off x="3792230" y="2626933"/>
              <a:ext cx="4616315" cy="2091149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F0D3202A-DD98-E815-1B4E-8BCC386F3890}"/>
                </a:ext>
              </a:extLst>
            </p:cNvPr>
            <p:cNvSpPr txBox="1"/>
            <p:nvPr/>
          </p:nvSpPr>
          <p:spPr>
            <a:xfrm>
              <a:off x="3846773" y="3040723"/>
              <a:ext cx="4499181" cy="12635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Addressing Unbalanced Data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id="{FA3BA780-219B-B240-24A1-54F5984916D6}"/>
              </a:ext>
            </a:extLst>
          </p:cNvPr>
          <p:cNvSpPr txBox="1"/>
          <p:nvPr/>
        </p:nvSpPr>
        <p:spPr>
          <a:xfrm>
            <a:off x="2035834" y="2479093"/>
            <a:ext cx="9471804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Employed techniques like data Augmentation by using Image Data Generator and SMOTE.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7749312D-966F-D5BB-D646-6FA8BC938742}"/>
              </a:ext>
            </a:extLst>
          </p:cNvPr>
          <p:cNvSpPr txBox="1"/>
          <p:nvPr/>
        </p:nvSpPr>
        <p:spPr>
          <a:xfrm>
            <a:off x="785609" y="353160"/>
            <a:ext cx="350191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Conclusion </a:t>
            </a:r>
            <a:endParaRPr lang="zh-CN" altLang="en-US" sz="4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0">
            <a:extLst>
              <a:ext uri="{FF2B5EF4-FFF2-40B4-BE49-F238E27FC236}">
                <a16:creationId xmlns:a16="http://schemas.microsoft.com/office/drawing/2014/main" id="{A4F2BCD7-BB8D-D3C6-CAF8-5A37175BB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Mahmoud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TextBox 18">
            <a:extLst>
              <a:ext uri="{FF2B5EF4-FFF2-40B4-BE49-F238E27FC236}">
                <a16:creationId xmlns:a16="http://schemas.microsoft.com/office/drawing/2014/main" id="{C0CFC3BA-CA28-9B8F-2BC4-CCC7218D8F4F}"/>
              </a:ext>
            </a:extLst>
          </p:cNvPr>
          <p:cNvSpPr txBox="1"/>
          <p:nvPr/>
        </p:nvSpPr>
        <p:spPr>
          <a:xfrm>
            <a:off x="2035834" y="4199071"/>
            <a:ext cx="9471804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(Image Data Generator) proved most effective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A logo of a person's face with a phone and a cross">
            <a:extLst>
              <a:ext uri="{FF2B5EF4-FFF2-40B4-BE49-F238E27FC236}">
                <a16:creationId xmlns:a16="http://schemas.microsoft.com/office/drawing/2014/main" id="{39A327D7-7EEB-9509-0FCC-FC226655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8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4" grpId="0"/>
      <p:bldP spid="11" grpId="0"/>
      <p:bldP spid="5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5DF11-B493-EAEB-8345-088B770D3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76C11D70-1552-2723-FAD1-84C388282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319" y="6186654"/>
            <a:ext cx="43942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545153">
              <a:spcAft>
                <a:spcPts val="852"/>
              </a:spcAft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57</a:t>
            </a:r>
            <a:endParaRPr lang="en-US" altLang="zh-CN" sz="3380" b="1" kern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7F735CEB-029B-6741-367D-C85051E4D4CF}"/>
              </a:ext>
            </a:extLst>
          </p:cNvPr>
          <p:cNvGrpSpPr/>
          <p:nvPr/>
        </p:nvGrpSpPr>
        <p:grpSpPr>
          <a:xfrm>
            <a:off x="1291231" y="963322"/>
            <a:ext cx="7131310" cy="865901"/>
            <a:chOff x="3792230" y="2626933"/>
            <a:chExt cx="4616315" cy="2091149"/>
          </a:xfrm>
          <a:solidFill>
            <a:schemeClr val="accent2">
              <a:lumMod val="75000"/>
            </a:schemeClr>
          </a:solidFill>
        </p:grpSpPr>
        <p:sp>
          <p:nvSpPr>
            <p:cNvPr id="3" name="任意多边形 27">
              <a:extLst>
                <a:ext uri="{FF2B5EF4-FFF2-40B4-BE49-F238E27FC236}">
                  <a16:creationId xmlns:a16="http://schemas.microsoft.com/office/drawing/2014/main" id="{4D489915-68BF-9BA7-AB57-D84D2AFB732E}"/>
                </a:ext>
              </a:extLst>
            </p:cNvPr>
            <p:cNvSpPr/>
            <p:nvPr/>
          </p:nvSpPr>
          <p:spPr>
            <a:xfrm flipV="1">
              <a:off x="3792230" y="2626933"/>
              <a:ext cx="4616315" cy="2091149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F0D3202A-DD98-E815-1B4E-8BCC386F3890}"/>
                </a:ext>
              </a:extLst>
            </p:cNvPr>
            <p:cNvSpPr txBox="1"/>
            <p:nvPr/>
          </p:nvSpPr>
          <p:spPr>
            <a:xfrm>
              <a:off x="3846773" y="3040723"/>
              <a:ext cx="4499181" cy="12635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 Architecture Development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id="{FA3BA780-219B-B240-24A1-54F5984916D6}"/>
              </a:ext>
            </a:extLst>
          </p:cNvPr>
          <p:cNvSpPr txBox="1"/>
          <p:nvPr/>
        </p:nvSpPr>
        <p:spPr>
          <a:xfrm>
            <a:off x="1375489" y="4767000"/>
            <a:ext cx="9997129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Fine-tuned a Pretrained model (DenseNet201) tailored for skin disease classification.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122E18F2-2739-DF04-5D30-CE25CE6853C1}"/>
              </a:ext>
            </a:extLst>
          </p:cNvPr>
          <p:cNvSpPr txBox="1"/>
          <p:nvPr/>
        </p:nvSpPr>
        <p:spPr>
          <a:xfrm>
            <a:off x="1375489" y="2238680"/>
            <a:ext cx="9997129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Compared between classification with and without Image Processing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7749312D-966F-D5BB-D646-6FA8BC938742}"/>
              </a:ext>
            </a:extLst>
          </p:cNvPr>
          <p:cNvSpPr txBox="1"/>
          <p:nvPr/>
        </p:nvSpPr>
        <p:spPr>
          <a:xfrm>
            <a:off x="785609" y="353160"/>
            <a:ext cx="350191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Conclusion </a:t>
            </a:r>
            <a:endParaRPr lang="zh-CN" altLang="en-US" sz="4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0">
            <a:extLst>
              <a:ext uri="{FF2B5EF4-FFF2-40B4-BE49-F238E27FC236}">
                <a16:creationId xmlns:a16="http://schemas.microsoft.com/office/drawing/2014/main" id="{A4F2BCD7-BB8D-D3C6-CAF8-5A37175BB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Mahmoud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F0F8AFA2-E913-AF05-5A87-955E516194C7}"/>
              </a:ext>
            </a:extLst>
          </p:cNvPr>
          <p:cNvSpPr txBox="1"/>
          <p:nvPr/>
        </p:nvSpPr>
        <p:spPr>
          <a:xfrm>
            <a:off x="1375489" y="3718283"/>
            <a:ext cx="9997129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Achieved higher accuracy with image preprocessing techniques</a:t>
            </a:r>
          </a:p>
        </p:txBody>
      </p:sp>
      <p:pic>
        <p:nvPicPr>
          <p:cNvPr id="5" name="Picture 4" descr="A logo of a person's face with a phone and a cross">
            <a:extLst>
              <a:ext uri="{FF2B5EF4-FFF2-40B4-BE49-F238E27FC236}">
                <a16:creationId xmlns:a16="http://schemas.microsoft.com/office/drawing/2014/main" id="{1C431FF6-4CAB-68B0-9991-FE099CFF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23" grpId="0" animBg="1"/>
      <p:bldP spid="4" grpId="0"/>
      <p:bldP spid="11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5DF11-B493-EAEB-8345-088B770D3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76C11D70-1552-2723-FAD1-84C388282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319" y="6163958"/>
            <a:ext cx="43942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545153">
              <a:spcAft>
                <a:spcPts val="852"/>
              </a:spcAft>
            </a:pPr>
            <a:r>
              <a:rPr lang="en-US" altLang="zh-CN" sz="2400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58</a:t>
            </a:r>
            <a:endParaRPr lang="en-US" altLang="zh-CN" sz="3380" b="1" kern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7F735CEB-029B-6741-367D-C85051E4D4CF}"/>
              </a:ext>
            </a:extLst>
          </p:cNvPr>
          <p:cNvGrpSpPr/>
          <p:nvPr/>
        </p:nvGrpSpPr>
        <p:grpSpPr>
          <a:xfrm>
            <a:off x="1291231" y="963322"/>
            <a:ext cx="7131310" cy="865901"/>
            <a:chOff x="3792230" y="2626933"/>
            <a:chExt cx="4616315" cy="2091149"/>
          </a:xfrm>
          <a:solidFill>
            <a:schemeClr val="accent2">
              <a:lumMod val="75000"/>
            </a:schemeClr>
          </a:solidFill>
        </p:grpSpPr>
        <p:sp>
          <p:nvSpPr>
            <p:cNvPr id="3" name="任意多边形 27">
              <a:extLst>
                <a:ext uri="{FF2B5EF4-FFF2-40B4-BE49-F238E27FC236}">
                  <a16:creationId xmlns:a16="http://schemas.microsoft.com/office/drawing/2014/main" id="{4D489915-68BF-9BA7-AB57-D84D2AFB732E}"/>
                </a:ext>
              </a:extLst>
            </p:cNvPr>
            <p:cNvSpPr/>
            <p:nvPr/>
          </p:nvSpPr>
          <p:spPr>
            <a:xfrm flipV="1">
              <a:off x="3792230" y="2626933"/>
              <a:ext cx="4616315" cy="2091149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F0D3202A-DD98-E815-1B4E-8BCC386F3890}"/>
                </a:ext>
              </a:extLst>
            </p:cNvPr>
            <p:cNvSpPr txBox="1"/>
            <p:nvPr/>
          </p:nvSpPr>
          <p:spPr>
            <a:xfrm>
              <a:off x="3846773" y="3040723"/>
              <a:ext cx="4499181" cy="12635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 and Analysis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id="{FA3BA780-219B-B240-24A1-54F5984916D6}"/>
              </a:ext>
            </a:extLst>
          </p:cNvPr>
          <p:cNvSpPr txBox="1"/>
          <p:nvPr/>
        </p:nvSpPr>
        <p:spPr>
          <a:xfrm>
            <a:off x="1900814" y="2468174"/>
            <a:ext cx="9803240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Custom model and pre-trained models achieved high accuracy ( DenseNet201: 95%, Ensemble Learning: 89%).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122E18F2-2739-DF04-5D30-CE25CE6853C1}"/>
              </a:ext>
            </a:extLst>
          </p:cNvPr>
          <p:cNvSpPr txBox="1"/>
          <p:nvPr/>
        </p:nvSpPr>
        <p:spPr>
          <a:xfrm>
            <a:off x="1900814" y="4078201"/>
            <a:ext cx="9803240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DenseNet201 architecture handled the Seven classes effectively, showing superior performance.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7749312D-966F-D5BB-D646-6FA8BC938742}"/>
              </a:ext>
            </a:extLst>
          </p:cNvPr>
          <p:cNvSpPr txBox="1"/>
          <p:nvPr/>
        </p:nvSpPr>
        <p:spPr>
          <a:xfrm>
            <a:off x="785609" y="353160"/>
            <a:ext cx="350191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Conclusion </a:t>
            </a:r>
            <a:endParaRPr lang="zh-CN" altLang="en-US" sz="4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0">
            <a:extLst>
              <a:ext uri="{FF2B5EF4-FFF2-40B4-BE49-F238E27FC236}">
                <a16:creationId xmlns:a16="http://schemas.microsoft.com/office/drawing/2014/main" id="{A4F2BCD7-BB8D-D3C6-CAF8-5A37175BB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Mahmoud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A logo of a person's face with a phone and a cross">
            <a:extLst>
              <a:ext uri="{FF2B5EF4-FFF2-40B4-BE49-F238E27FC236}">
                <a16:creationId xmlns:a16="http://schemas.microsoft.com/office/drawing/2014/main" id="{5A8F5D65-3EE7-D352-2150-B08E97EF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23" grpId="0" animBg="1"/>
      <p:bldP spid="4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5DF11-B493-EAEB-8345-088B770D3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76C11D70-1552-2723-FAD1-84C388282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319" y="6186654"/>
            <a:ext cx="43942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545153">
              <a:spcAft>
                <a:spcPts val="852"/>
              </a:spcAft>
            </a:pPr>
            <a:r>
              <a:rPr lang="en-US" altLang="zh-CN" sz="2400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59</a:t>
            </a:r>
            <a:endParaRPr lang="en-US" altLang="zh-CN" sz="3380" b="1" kern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7F735CEB-029B-6741-367D-C85051E4D4CF}"/>
              </a:ext>
            </a:extLst>
          </p:cNvPr>
          <p:cNvGrpSpPr/>
          <p:nvPr/>
        </p:nvGrpSpPr>
        <p:grpSpPr>
          <a:xfrm>
            <a:off x="1285821" y="1003030"/>
            <a:ext cx="7131310" cy="865901"/>
            <a:chOff x="3792230" y="2626933"/>
            <a:chExt cx="4616315" cy="2091149"/>
          </a:xfrm>
          <a:solidFill>
            <a:schemeClr val="accent2">
              <a:lumMod val="75000"/>
            </a:schemeClr>
          </a:solidFill>
        </p:grpSpPr>
        <p:sp>
          <p:nvSpPr>
            <p:cNvPr id="3" name="任意多边形 27">
              <a:extLst>
                <a:ext uri="{FF2B5EF4-FFF2-40B4-BE49-F238E27FC236}">
                  <a16:creationId xmlns:a16="http://schemas.microsoft.com/office/drawing/2014/main" id="{4D489915-68BF-9BA7-AB57-D84D2AFB732E}"/>
                </a:ext>
              </a:extLst>
            </p:cNvPr>
            <p:cNvSpPr/>
            <p:nvPr/>
          </p:nvSpPr>
          <p:spPr>
            <a:xfrm flipV="1">
              <a:off x="3792230" y="2626933"/>
              <a:ext cx="4616315" cy="2091149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F0D3202A-DD98-E815-1B4E-8BCC386F3890}"/>
                </a:ext>
              </a:extLst>
            </p:cNvPr>
            <p:cNvSpPr txBox="1"/>
            <p:nvPr/>
          </p:nvSpPr>
          <p:spPr>
            <a:xfrm>
              <a:off x="3846773" y="3040723"/>
              <a:ext cx="4499181" cy="12635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Development Challenges</a:t>
              </a: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id="{FA3BA780-219B-B240-24A1-54F5984916D6}"/>
              </a:ext>
            </a:extLst>
          </p:cNvPr>
          <p:cNvSpPr txBox="1"/>
          <p:nvPr/>
        </p:nvSpPr>
        <p:spPr>
          <a:xfrm>
            <a:off x="2035834" y="2479093"/>
            <a:ext cx="9471804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Developed a mobile application integrating TensorFlow and Flask.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7749312D-966F-D5BB-D646-6FA8BC938742}"/>
              </a:ext>
            </a:extLst>
          </p:cNvPr>
          <p:cNvSpPr txBox="1"/>
          <p:nvPr/>
        </p:nvSpPr>
        <p:spPr>
          <a:xfrm>
            <a:off x="785609" y="353160"/>
            <a:ext cx="350191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Conclusion </a:t>
            </a:r>
            <a:endParaRPr lang="zh-CN" altLang="en-US" sz="4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0">
            <a:extLst>
              <a:ext uri="{FF2B5EF4-FFF2-40B4-BE49-F238E27FC236}">
                <a16:creationId xmlns:a16="http://schemas.microsoft.com/office/drawing/2014/main" id="{A4F2BCD7-BB8D-D3C6-CAF8-5A37175BB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Mahmoud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98E69D-7ED6-3EEC-7FCE-80C526CBB42E}"/>
              </a:ext>
            </a:extLst>
          </p:cNvPr>
          <p:cNvSpPr txBox="1"/>
          <p:nvPr/>
        </p:nvSpPr>
        <p:spPr>
          <a:xfrm>
            <a:off x="2035834" y="3668278"/>
            <a:ext cx="9471804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Aimed to provide fast results and an easy-to-use app for scanning and diagnosing skin conditions.</a:t>
            </a:r>
          </a:p>
        </p:txBody>
      </p:sp>
      <p:pic>
        <p:nvPicPr>
          <p:cNvPr id="5" name="Picture 4" descr="A logo of a person's face with a phone and a cross">
            <a:extLst>
              <a:ext uri="{FF2B5EF4-FFF2-40B4-BE49-F238E27FC236}">
                <a16:creationId xmlns:a16="http://schemas.microsoft.com/office/drawing/2014/main" id="{CD61D2BE-621C-34EC-C01D-C98D1DCC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7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4" grpId="0"/>
      <p:bldP spid="11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7AAE-0A61-C313-1425-BCFC3EF7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>
            <a:extLst>
              <a:ext uri="{FF2B5EF4-FFF2-40B4-BE49-F238E27FC236}">
                <a16:creationId xmlns:a16="http://schemas.microsoft.com/office/drawing/2014/main" id="{92EDADB3-94D6-1FDD-A919-DEDD6BB4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Omar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A300FAA9-299B-DEF9-6108-D32808842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kern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7C7FFE-E9F4-6E33-9533-F91581446C38}"/>
              </a:ext>
            </a:extLst>
          </p:cNvPr>
          <p:cNvSpPr txBox="1"/>
          <p:nvPr/>
        </p:nvSpPr>
        <p:spPr>
          <a:xfrm>
            <a:off x="785607" y="353160"/>
            <a:ext cx="429973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>
                <a:solidFill>
                  <a:srgbClr val="2E75B6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Abstract</a:t>
            </a:r>
            <a:r>
              <a:rPr lang="ar-EG" altLang="zh-CN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 </a:t>
            </a:r>
            <a:r>
              <a:rPr lang="ar-EG" altLang="zh-CN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FD50A59E-097A-445F-6ED0-650EA7A8FA97}"/>
              </a:ext>
            </a:extLst>
          </p:cNvPr>
          <p:cNvSpPr/>
          <p:nvPr/>
        </p:nvSpPr>
        <p:spPr>
          <a:xfrm>
            <a:off x="147791" y="2895892"/>
            <a:ext cx="3911974" cy="1486302"/>
          </a:xfrm>
          <a:prstGeom prst="notchedRightArrow">
            <a:avLst/>
          </a:prstGeom>
          <a:solidFill>
            <a:srgbClr val="2E75B6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9170D-9C2B-C764-AA11-001600972360}"/>
              </a:ext>
            </a:extLst>
          </p:cNvPr>
          <p:cNvSpPr txBox="1"/>
          <p:nvPr/>
        </p:nvSpPr>
        <p:spPr>
          <a:xfrm>
            <a:off x="8125064" y="3247908"/>
            <a:ext cx="318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photo of Affected area</a:t>
            </a: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1D500C79-6E68-E09A-C017-84E73FEACA8F}"/>
              </a:ext>
            </a:extLst>
          </p:cNvPr>
          <p:cNvSpPr/>
          <p:nvPr/>
        </p:nvSpPr>
        <p:spPr>
          <a:xfrm>
            <a:off x="7874930" y="2895892"/>
            <a:ext cx="3882119" cy="1486302"/>
          </a:xfrm>
          <a:prstGeom prst="notchedRightArrow">
            <a:avLst/>
          </a:prstGeom>
          <a:solidFill>
            <a:srgbClr val="2E75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BB3D54F7-E7C6-F651-1706-E12494F855C1}"/>
              </a:ext>
            </a:extLst>
          </p:cNvPr>
          <p:cNvSpPr/>
          <p:nvPr/>
        </p:nvSpPr>
        <p:spPr>
          <a:xfrm>
            <a:off x="3962956" y="2869275"/>
            <a:ext cx="3856097" cy="1486302"/>
          </a:xfrm>
          <a:prstGeom prst="notchedRightArrow">
            <a:avLst/>
          </a:prstGeom>
          <a:solidFill>
            <a:srgbClr val="2E75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4959F-07F1-9430-7A68-5CA763649D37}"/>
              </a:ext>
            </a:extLst>
          </p:cNvPr>
          <p:cNvSpPr txBox="1"/>
          <p:nvPr/>
        </p:nvSpPr>
        <p:spPr>
          <a:xfrm>
            <a:off x="7336600" y="3429000"/>
            <a:ext cx="47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47CB5-B686-1B9A-2C68-0133396433CE}"/>
              </a:ext>
            </a:extLst>
          </p:cNvPr>
          <p:cNvSpPr txBox="1"/>
          <p:nvPr/>
        </p:nvSpPr>
        <p:spPr>
          <a:xfrm>
            <a:off x="4156573" y="3406484"/>
            <a:ext cx="318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9F9F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Diagnosis of Skin Disease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AC08F-ED2E-667E-4A43-ABC6D2ACE1EA}"/>
              </a:ext>
            </a:extLst>
          </p:cNvPr>
          <p:cNvSpPr txBox="1"/>
          <p:nvPr/>
        </p:nvSpPr>
        <p:spPr>
          <a:xfrm>
            <a:off x="512537" y="3454377"/>
            <a:ext cx="3424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photo of Affected area</a:t>
            </a:r>
          </a:p>
        </p:txBody>
      </p:sp>
      <p:sp>
        <p:nvSpPr>
          <p:cNvPr id="8" name="任意多边形 27">
            <a:extLst>
              <a:ext uri="{FF2B5EF4-FFF2-40B4-BE49-F238E27FC236}">
                <a16:creationId xmlns:a16="http://schemas.microsoft.com/office/drawing/2014/main" id="{D127B282-AAA9-E2CB-4542-8F54008AC79D}"/>
              </a:ext>
            </a:extLst>
          </p:cNvPr>
          <p:cNvSpPr/>
          <p:nvPr/>
        </p:nvSpPr>
        <p:spPr>
          <a:xfrm flipV="1">
            <a:off x="1272210" y="1023165"/>
            <a:ext cx="3374436" cy="1053115"/>
          </a:xfrm>
          <a:custGeom>
            <a:avLst/>
            <a:gdLst>
              <a:gd name="connsiteX0" fmla="*/ 0 w 914400"/>
              <a:gd name="connsiteY0" fmla="*/ 0 h 612648"/>
              <a:gd name="connsiteX1" fmla="*/ 152400 w 914400"/>
              <a:gd name="connsiteY1" fmla="*/ 0 h 612648"/>
              <a:gd name="connsiteX2" fmla="*/ 152400 w 914400"/>
              <a:gd name="connsiteY2" fmla="*/ 0 h 612648"/>
              <a:gd name="connsiteX3" fmla="*/ 381000 w 914400"/>
              <a:gd name="connsiteY3" fmla="*/ 0 h 612648"/>
              <a:gd name="connsiteX4" fmla="*/ 914400 w 914400"/>
              <a:gd name="connsiteY4" fmla="*/ 0 h 612648"/>
              <a:gd name="connsiteX5" fmla="*/ 914400 w 914400"/>
              <a:gd name="connsiteY5" fmla="*/ 357378 h 612648"/>
              <a:gd name="connsiteX6" fmla="*/ 914400 w 914400"/>
              <a:gd name="connsiteY6" fmla="*/ 357378 h 612648"/>
              <a:gd name="connsiteX7" fmla="*/ 914400 w 914400"/>
              <a:gd name="connsiteY7" fmla="*/ 510540 h 612648"/>
              <a:gd name="connsiteX8" fmla="*/ 914400 w 914400"/>
              <a:gd name="connsiteY8" fmla="*/ 612648 h 612648"/>
              <a:gd name="connsiteX9" fmla="*/ 381000 w 914400"/>
              <a:gd name="connsiteY9" fmla="*/ 612648 h 612648"/>
              <a:gd name="connsiteX10" fmla="*/ 266703 w 914400"/>
              <a:gd name="connsiteY10" fmla="*/ 689229 h 612648"/>
              <a:gd name="connsiteX11" fmla="*/ 152400 w 914400"/>
              <a:gd name="connsiteY11" fmla="*/ 612648 h 612648"/>
              <a:gd name="connsiteX12" fmla="*/ 0 w 914400"/>
              <a:gd name="connsiteY12" fmla="*/ 612648 h 612648"/>
              <a:gd name="connsiteX13" fmla="*/ 0 w 914400"/>
              <a:gd name="connsiteY13" fmla="*/ 510540 h 612648"/>
              <a:gd name="connsiteX14" fmla="*/ 0 w 914400"/>
              <a:gd name="connsiteY14" fmla="*/ 357378 h 612648"/>
              <a:gd name="connsiteX15" fmla="*/ 0 w 914400"/>
              <a:gd name="connsiteY15" fmla="*/ 357378 h 612648"/>
              <a:gd name="connsiteX16" fmla="*/ 0 w 914400"/>
              <a:gd name="connsiteY16" fmla="*/ 0 h 612648"/>
              <a:gd name="connsiteX0-1" fmla="*/ 0 w 914400"/>
              <a:gd name="connsiteY0-2" fmla="*/ 0 h 689229"/>
              <a:gd name="connsiteX1-3" fmla="*/ 152400 w 914400"/>
              <a:gd name="connsiteY1-4" fmla="*/ 0 h 689229"/>
              <a:gd name="connsiteX2-5" fmla="*/ 152400 w 914400"/>
              <a:gd name="connsiteY2-6" fmla="*/ 0 h 689229"/>
              <a:gd name="connsiteX3-7" fmla="*/ 381000 w 914400"/>
              <a:gd name="connsiteY3-8" fmla="*/ 0 h 689229"/>
              <a:gd name="connsiteX4-9" fmla="*/ 914400 w 914400"/>
              <a:gd name="connsiteY4-10" fmla="*/ 0 h 689229"/>
              <a:gd name="connsiteX5-11" fmla="*/ 914400 w 914400"/>
              <a:gd name="connsiteY5-12" fmla="*/ 357378 h 689229"/>
              <a:gd name="connsiteX6-13" fmla="*/ 914400 w 914400"/>
              <a:gd name="connsiteY6-14" fmla="*/ 357378 h 689229"/>
              <a:gd name="connsiteX7-15" fmla="*/ 914400 w 914400"/>
              <a:gd name="connsiteY7-16" fmla="*/ 612648 h 689229"/>
              <a:gd name="connsiteX8-17" fmla="*/ 381000 w 914400"/>
              <a:gd name="connsiteY8-18" fmla="*/ 612648 h 689229"/>
              <a:gd name="connsiteX9-19" fmla="*/ 266703 w 914400"/>
              <a:gd name="connsiteY9-20" fmla="*/ 689229 h 689229"/>
              <a:gd name="connsiteX10-21" fmla="*/ 152400 w 914400"/>
              <a:gd name="connsiteY10-22" fmla="*/ 612648 h 689229"/>
              <a:gd name="connsiteX11-23" fmla="*/ 0 w 914400"/>
              <a:gd name="connsiteY11-24" fmla="*/ 612648 h 689229"/>
              <a:gd name="connsiteX12-25" fmla="*/ 0 w 914400"/>
              <a:gd name="connsiteY12-26" fmla="*/ 510540 h 689229"/>
              <a:gd name="connsiteX13-27" fmla="*/ 0 w 914400"/>
              <a:gd name="connsiteY13-28" fmla="*/ 357378 h 689229"/>
              <a:gd name="connsiteX14-29" fmla="*/ 0 w 914400"/>
              <a:gd name="connsiteY14-30" fmla="*/ 357378 h 689229"/>
              <a:gd name="connsiteX15-31" fmla="*/ 0 w 914400"/>
              <a:gd name="connsiteY15-32" fmla="*/ 0 h 689229"/>
              <a:gd name="connsiteX0-33" fmla="*/ 0 w 914400"/>
              <a:gd name="connsiteY0-34" fmla="*/ 0 h 689229"/>
              <a:gd name="connsiteX1-35" fmla="*/ 152400 w 914400"/>
              <a:gd name="connsiteY1-36" fmla="*/ 0 h 689229"/>
              <a:gd name="connsiteX2-37" fmla="*/ 152400 w 914400"/>
              <a:gd name="connsiteY2-38" fmla="*/ 0 h 689229"/>
              <a:gd name="connsiteX3-39" fmla="*/ 381000 w 914400"/>
              <a:gd name="connsiteY3-40" fmla="*/ 0 h 689229"/>
              <a:gd name="connsiteX4-41" fmla="*/ 914400 w 914400"/>
              <a:gd name="connsiteY4-42" fmla="*/ 0 h 689229"/>
              <a:gd name="connsiteX5-43" fmla="*/ 914400 w 914400"/>
              <a:gd name="connsiteY5-44" fmla="*/ 357378 h 689229"/>
              <a:gd name="connsiteX6-45" fmla="*/ 914400 w 914400"/>
              <a:gd name="connsiteY6-46" fmla="*/ 612648 h 689229"/>
              <a:gd name="connsiteX7-47" fmla="*/ 381000 w 914400"/>
              <a:gd name="connsiteY7-48" fmla="*/ 612648 h 689229"/>
              <a:gd name="connsiteX8-49" fmla="*/ 266703 w 914400"/>
              <a:gd name="connsiteY8-50" fmla="*/ 689229 h 689229"/>
              <a:gd name="connsiteX9-51" fmla="*/ 152400 w 914400"/>
              <a:gd name="connsiteY9-52" fmla="*/ 612648 h 689229"/>
              <a:gd name="connsiteX10-53" fmla="*/ 0 w 914400"/>
              <a:gd name="connsiteY10-54" fmla="*/ 612648 h 689229"/>
              <a:gd name="connsiteX11-55" fmla="*/ 0 w 914400"/>
              <a:gd name="connsiteY11-56" fmla="*/ 510540 h 689229"/>
              <a:gd name="connsiteX12-57" fmla="*/ 0 w 914400"/>
              <a:gd name="connsiteY12-58" fmla="*/ 357378 h 689229"/>
              <a:gd name="connsiteX13-59" fmla="*/ 0 w 914400"/>
              <a:gd name="connsiteY13-60" fmla="*/ 357378 h 689229"/>
              <a:gd name="connsiteX14-61" fmla="*/ 0 w 914400"/>
              <a:gd name="connsiteY14-62" fmla="*/ 0 h 689229"/>
              <a:gd name="connsiteX0-63" fmla="*/ 0 w 914400"/>
              <a:gd name="connsiteY0-64" fmla="*/ 0 h 689229"/>
              <a:gd name="connsiteX1-65" fmla="*/ 152400 w 914400"/>
              <a:gd name="connsiteY1-66" fmla="*/ 0 h 689229"/>
              <a:gd name="connsiteX2-67" fmla="*/ 152400 w 914400"/>
              <a:gd name="connsiteY2-68" fmla="*/ 0 h 689229"/>
              <a:gd name="connsiteX3-69" fmla="*/ 381000 w 914400"/>
              <a:gd name="connsiteY3-70" fmla="*/ 0 h 689229"/>
              <a:gd name="connsiteX4-71" fmla="*/ 914400 w 914400"/>
              <a:gd name="connsiteY4-72" fmla="*/ 0 h 689229"/>
              <a:gd name="connsiteX5-73" fmla="*/ 914400 w 914400"/>
              <a:gd name="connsiteY5-74" fmla="*/ 612648 h 689229"/>
              <a:gd name="connsiteX6-75" fmla="*/ 381000 w 914400"/>
              <a:gd name="connsiteY6-76" fmla="*/ 612648 h 689229"/>
              <a:gd name="connsiteX7-77" fmla="*/ 266703 w 914400"/>
              <a:gd name="connsiteY7-78" fmla="*/ 689229 h 689229"/>
              <a:gd name="connsiteX8-79" fmla="*/ 152400 w 914400"/>
              <a:gd name="connsiteY8-80" fmla="*/ 612648 h 689229"/>
              <a:gd name="connsiteX9-81" fmla="*/ 0 w 914400"/>
              <a:gd name="connsiteY9-82" fmla="*/ 612648 h 689229"/>
              <a:gd name="connsiteX10-83" fmla="*/ 0 w 914400"/>
              <a:gd name="connsiteY10-84" fmla="*/ 510540 h 689229"/>
              <a:gd name="connsiteX11-85" fmla="*/ 0 w 914400"/>
              <a:gd name="connsiteY11-86" fmla="*/ 357378 h 689229"/>
              <a:gd name="connsiteX12-87" fmla="*/ 0 w 914400"/>
              <a:gd name="connsiteY12-88" fmla="*/ 357378 h 689229"/>
              <a:gd name="connsiteX13-89" fmla="*/ 0 w 914400"/>
              <a:gd name="connsiteY13-90" fmla="*/ 0 h 689229"/>
              <a:gd name="connsiteX0-91" fmla="*/ 0 w 2437574"/>
              <a:gd name="connsiteY0-92" fmla="*/ 0 h 689229"/>
              <a:gd name="connsiteX1-93" fmla="*/ 152400 w 2437574"/>
              <a:gd name="connsiteY1-94" fmla="*/ 0 h 689229"/>
              <a:gd name="connsiteX2-95" fmla="*/ 152400 w 2437574"/>
              <a:gd name="connsiteY2-96" fmla="*/ 0 h 689229"/>
              <a:gd name="connsiteX3-97" fmla="*/ 381000 w 2437574"/>
              <a:gd name="connsiteY3-98" fmla="*/ 0 h 689229"/>
              <a:gd name="connsiteX4-99" fmla="*/ 2437574 w 2437574"/>
              <a:gd name="connsiteY4-100" fmla="*/ 0 h 689229"/>
              <a:gd name="connsiteX5-101" fmla="*/ 914400 w 2437574"/>
              <a:gd name="connsiteY5-102" fmla="*/ 612648 h 689229"/>
              <a:gd name="connsiteX6-103" fmla="*/ 381000 w 2437574"/>
              <a:gd name="connsiteY6-104" fmla="*/ 612648 h 689229"/>
              <a:gd name="connsiteX7-105" fmla="*/ 266703 w 2437574"/>
              <a:gd name="connsiteY7-106" fmla="*/ 689229 h 689229"/>
              <a:gd name="connsiteX8-107" fmla="*/ 152400 w 2437574"/>
              <a:gd name="connsiteY8-108" fmla="*/ 612648 h 689229"/>
              <a:gd name="connsiteX9-109" fmla="*/ 0 w 2437574"/>
              <a:gd name="connsiteY9-110" fmla="*/ 612648 h 689229"/>
              <a:gd name="connsiteX10-111" fmla="*/ 0 w 2437574"/>
              <a:gd name="connsiteY10-112" fmla="*/ 510540 h 689229"/>
              <a:gd name="connsiteX11-113" fmla="*/ 0 w 2437574"/>
              <a:gd name="connsiteY11-114" fmla="*/ 357378 h 689229"/>
              <a:gd name="connsiteX12-115" fmla="*/ 0 w 2437574"/>
              <a:gd name="connsiteY12-116" fmla="*/ 357378 h 689229"/>
              <a:gd name="connsiteX13-117" fmla="*/ 0 w 2437574"/>
              <a:gd name="connsiteY13-118" fmla="*/ 0 h 689229"/>
              <a:gd name="connsiteX0-119" fmla="*/ 0 w 2437574"/>
              <a:gd name="connsiteY0-120" fmla="*/ 0 h 689229"/>
              <a:gd name="connsiteX1-121" fmla="*/ 152400 w 2437574"/>
              <a:gd name="connsiteY1-122" fmla="*/ 0 h 689229"/>
              <a:gd name="connsiteX2-123" fmla="*/ 152400 w 2437574"/>
              <a:gd name="connsiteY2-124" fmla="*/ 0 h 689229"/>
              <a:gd name="connsiteX3-125" fmla="*/ 381000 w 2437574"/>
              <a:gd name="connsiteY3-126" fmla="*/ 0 h 689229"/>
              <a:gd name="connsiteX4-127" fmla="*/ 2437574 w 2437574"/>
              <a:gd name="connsiteY4-128" fmla="*/ 0 h 689229"/>
              <a:gd name="connsiteX5-129" fmla="*/ 2437574 w 2437574"/>
              <a:gd name="connsiteY5-130" fmla="*/ 612648 h 689229"/>
              <a:gd name="connsiteX6-131" fmla="*/ 381000 w 2437574"/>
              <a:gd name="connsiteY6-132" fmla="*/ 612648 h 689229"/>
              <a:gd name="connsiteX7-133" fmla="*/ 266703 w 2437574"/>
              <a:gd name="connsiteY7-134" fmla="*/ 689229 h 689229"/>
              <a:gd name="connsiteX8-135" fmla="*/ 152400 w 2437574"/>
              <a:gd name="connsiteY8-136" fmla="*/ 612648 h 689229"/>
              <a:gd name="connsiteX9-137" fmla="*/ 0 w 2437574"/>
              <a:gd name="connsiteY9-138" fmla="*/ 612648 h 689229"/>
              <a:gd name="connsiteX10-139" fmla="*/ 0 w 2437574"/>
              <a:gd name="connsiteY10-140" fmla="*/ 510540 h 689229"/>
              <a:gd name="connsiteX11-141" fmla="*/ 0 w 2437574"/>
              <a:gd name="connsiteY11-142" fmla="*/ 357378 h 689229"/>
              <a:gd name="connsiteX12-143" fmla="*/ 0 w 2437574"/>
              <a:gd name="connsiteY12-144" fmla="*/ 357378 h 689229"/>
              <a:gd name="connsiteX13-145" fmla="*/ 0 w 2437574"/>
              <a:gd name="connsiteY13-146" fmla="*/ 0 h 6892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2437574" h="689229">
                <a:moveTo>
                  <a:pt x="0" y="0"/>
                </a:moveTo>
                <a:lnTo>
                  <a:pt x="152400" y="0"/>
                </a:lnTo>
                <a:lnTo>
                  <a:pt x="152400" y="0"/>
                </a:lnTo>
                <a:lnTo>
                  <a:pt x="381000" y="0"/>
                </a:lnTo>
                <a:lnTo>
                  <a:pt x="2437574" y="0"/>
                </a:lnTo>
                <a:lnTo>
                  <a:pt x="2437574" y="612648"/>
                </a:lnTo>
                <a:lnTo>
                  <a:pt x="381000" y="612648"/>
                </a:lnTo>
                <a:lnTo>
                  <a:pt x="266703" y="689229"/>
                </a:lnTo>
                <a:lnTo>
                  <a:pt x="152400" y="612648"/>
                </a:lnTo>
                <a:lnTo>
                  <a:pt x="0" y="612648"/>
                </a:lnTo>
                <a:lnTo>
                  <a:pt x="0" y="510540"/>
                </a:lnTo>
                <a:lnTo>
                  <a:pt x="0" y="357378"/>
                </a:lnTo>
                <a:lnTo>
                  <a:pt x="0" y="357378"/>
                </a:lnTo>
                <a:lnTo>
                  <a:pt x="0" y="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文本框 2">
            <a:extLst>
              <a:ext uri="{FF2B5EF4-FFF2-40B4-BE49-F238E27FC236}">
                <a16:creationId xmlns:a16="http://schemas.microsoft.com/office/drawing/2014/main" id="{4E340515-4594-C117-CEC1-70C9C6BD2B04}"/>
              </a:ext>
            </a:extLst>
          </p:cNvPr>
          <p:cNvSpPr txBox="1"/>
          <p:nvPr/>
        </p:nvSpPr>
        <p:spPr>
          <a:xfrm>
            <a:off x="1786240" y="1237140"/>
            <a:ext cx="2298471" cy="800219"/>
          </a:xfrm>
          <a:prstGeom prst="rect">
            <a:avLst/>
          </a:prstGeom>
          <a:solidFill>
            <a:srgbClr val="2E75B6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lvl="0">
              <a:defRPr/>
            </a:pP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16" descr="A logo of a person's face with a phone and a cross">
            <a:extLst>
              <a:ext uri="{FF2B5EF4-FFF2-40B4-BE49-F238E27FC236}">
                <a16:creationId xmlns:a16="http://schemas.microsoft.com/office/drawing/2014/main" id="{7919EA61-250A-9DD7-E314-D535ADA3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75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75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7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7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 animBg="1"/>
      <p:bldP spid="12" grpId="0" animBg="1"/>
      <p:bldP spid="14" grpId="0" animBg="1"/>
      <p:bldP spid="8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BF8C3-6EE9-3A2D-0C5F-20CFEA6F3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CB2B24-F032-533F-E319-89F40F6638E7}"/>
              </a:ext>
            </a:extLst>
          </p:cNvPr>
          <p:cNvSpPr txBox="1"/>
          <p:nvPr/>
        </p:nvSpPr>
        <p:spPr>
          <a:xfrm>
            <a:off x="3371787" y="1741337"/>
            <a:ext cx="5448730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5200" b="1" kern="12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926B561F-A890-E529-6573-38031FC0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5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47D65-CA47-24CE-01EC-A212C2F9C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F88C48-38DB-E7EB-B6C4-BE27194B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C40F80-E82E-EBEB-5EC9-0F3C84408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B65A83-B4E1-39AD-BA81-981943023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8CA80E-5B88-8B01-08EB-0EC8219DA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8461A86-ABB7-0A76-587E-3A7F0B79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E4B91D0C-3D8E-458B-01DE-5DA7A5D8F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0346F64D-BF9C-D90D-6ADB-AA072F4D1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Omar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BFC22908-6204-919B-C2A8-9A49346A6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3">
            <a:extLst>
              <a:ext uri="{FF2B5EF4-FFF2-40B4-BE49-F238E27FC236}">
                <a16:creationId xmlns:a16="http://schemas.microsoft.com/office/drawing/2014/main" id="{1077DB33-192D-DBA7-7778-731FC7E9B9A7}"/>
              </a:ext>
            </a:extLst>
          </p:cNvPr>
          <p:cNvSpPr txBox="1"/>
          <p:nvPr/>
        </p:nvSpPr>
        <p:spPr>
          <a:xfrm>
            <a:off x="3795489" y="2721114"/>
            <a:ext cx="4601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5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Introduction</a:t>
            </a:r>
            <a:r>
              <a:rPr lang="ar-EG" altLang="zh-CN" sz="4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endParaRPr lang="zh-CN" altLang="en-US" sz="4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of a person's face with a phone and a cross">
            <a:extLst>
              <a:ext uri="{FF2B5EF4-FFF2-40B4-BE49-F238E27FC236}">
                <a16:creationId xmlns:a16="http://schemas.microsoft.com/office/drawing/2014/main" id="{E3B2B2FC-7185-8E1E-4F0C-043C8DF65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FCD10-96A4-3F90-FE01-8BFEEC934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CE9CB4B-7C9C-59E0-03B8-DBCB3375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218C06-04D2-200C-03B8-7C6602644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3349BB-53B6-3809-0090-A8EE46AF6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D544F-4893-28E7-CCD7-394C4FC0F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7C94A21-24B3-5160-450D-D0A64BEAD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913B30C4-70F4-3236-1E27-639F8CDA5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3D81891D-738F-FD15-233C-4A11DBF32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Omar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2EFE443D-46B5-0D0B-C748-5786BD55B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813" y="6351263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8F8B21-035D-84C3-AC20-00F80641FAFC}"/>
              </a:ext>
            </a:extLst>
          </p:cNvPr>
          <p:cNvSpPr txBox="1"/>
          <p:nvPr/>
        </p:nvSpPr>
        <p:spPr>
          <a:xfrm>
            <a:off x="453665" y="343640"/>
            <a:ext cx="429973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Introduction</a:t>
            </a:r>
            <a:r>
              <a:rPr lang="ar-EG" altLang="zh-CN" sz="4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endParaRPr lang="zh-CN" altLang="en-US" sz="4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538786DE-EF6D-8EF8-A0D2-8D6BB1CFB8D0}"/>
              </a:ext>
            </a:extLst>
          </p:cNvPr>
          <p:cNvSpPr txBox="1"/>
          <p:nvPr/>
        </p:nvSpPr>
        <p:spPr>
          <a:xfrm>
            <a:off x="1343437" y="1456721"/>
            <a:ext cx="85249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What?</a:t>
            </a:r>
          </a:p>
          <a:p>
            <a:pPr>
              <a:defRPr/>
            </a:pPr>
            <a:endParaRPr lang="en-US" sz="32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US" b="1" dirty="0">
                <a:latin typeface="Times New Roman" panose="02020603050405020304" pitchFamily="18" charset="0"/>
                <a:cs typeface="+mj-cs"/>
              </a:rPr>
              <a:t>This project involves developing an initial model of a dermatologist for diagnosing diseases through visual examination of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+mj-cs"/>
              </a:rPr>
              <a:t>affected skin areas</a:t>
            </a:r>
            <a:r>
              <a:rPr lang="en-US" b="1" dirty="0">
                <a:latin typeface="Times New Roman" panose="02020603050405020304" pitchFamily="18" charset="0"/>
                <a:cs typeface="+mj-cs"/>
              </a:rPr>
              <a:t>.</a:t>
            </a:r>
          </a:p>
          <a:p>
            <a:pPr lvl="1">
              <a:defRPr/>
            </a:pPr>
            <a:endParaRPr lang="en-US" b="1" dirty="0">
              <a:latin typeface="Times New Roman" panose="02020603050405020304" pitchFamily="18" charset="0"/>
              <a:cs typeface="+mj-cs"/>
            </a:endParaRPr>
          </a:p>
          <a:p>
            <a:pPr lvl="1"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patients to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images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are then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analyzed by our classification model to diagnose the disease.</a:t>
            </a:r>
          </a:p>
          <a:p>
            <a:pPr lvl="1">
              <a:defRPr/>
            </a:pPr>
            <a:endParaRPr lang="en-US" b="1" dirty="0">
              <a:latin typeface="Times New Roman" panose="02020603050405020304" pitchFamily="18" charset="0"/>
              <a:cs typeface="+mj-cs"/>
            </a:endParaRPr>
          </a:p>
          <a:p>
            <a:pPr lvl="1">
              <a:defRPr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+mj-cs"/>
              </a:rPr>
              <a:t>Results</a:t>
            </a:r>
            <a:r>
              <a:rPr lang="en-US" b="1" dirty="0">
                <a:latin typeface="Times New Roman" panose="02020603050405020304" pitchFamily="18" charset="0"/>
                <a:cs typeface="+mj-cs"/>
              </a:rPr>
              <a:t> are promptly communicated to the patient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information about the condition’s nature, severity, and whether it is contagious.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01B71-4CA5-1E89-3FEF-6ABE6EC781CE}"/>
              </a:ext>
            </a:extLst>
          </p:cNvPr>
          <p:cNvSpPr txBox="1"/>
          <p:nvPr/>
        </p:nvSpPr>
        <p:spPr>
          <a:xfrm>
            <a:off x="6636405" y="260624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C9501-59BE-86B9-7AEB-CEBBE56D637F}"/>
              </a:ext>
            </a:extLst>
          </p:cNvPr>
          <p:cNvSpPr txBox="1"/>
          <p:nvPr/>
        </p:nvSpPr>
        <p:spPr>
          <a:xfrm>
            <a:off x="6788805" y="275864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logo of a person's face with a phone and a cross">
            <a:extLst>
              <a:ext uri="{FF2B5EF4-FFF2-40B4-BE49-F238E27FC236}">
                <a16:creationId xmlns:a16="http://schemas.microsoft.com/office/drawing/2014/main" id="{0990429B-7B43-1DC8-186D-55643F81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5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FD7BB9-F117-953F-D11B-A4669369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3F10CB-59E8-9C1E-6A5A-A73390514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5BF42A-BE1C-E70F-F9EE-A2B4773C9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C42141-85C0-D1F7-5295-60F87B450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FCBFC2-BEB4-2063-8679-BBCF2C10C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B72E117-572E-12E9-CDFB-713442FC4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55C9CB8-7BE5-B2ED-24AB-98BF8891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216B7AF-F028-B8B4-3E1F-AA83831A4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08" y="6289553"/>
            <a:ext cx="2940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400" b="1" kern="1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Speaker: Omar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A6BEEE49-BCD4-AA24-30F6-39E64968A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196" y="5987712"/>
            <a:ext cx="308760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 defTabSz="1088136">
              <a:spcAft>
                <a:spcPts val="600"/>
              </a:spcAft>
            </a:pPr>
            <a:r>
              <a:rPr lang="en-US" altLang="zh-CN" sz="238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F2F5CA36-8E8B-B1F9-2D36-8EE4E76746A2}"/>
              </a:ext>
            </a:extLst>
          </p:cNvPr>
          <p:cNvSpPr txBox="1"/>
          <p:nvPr/>
        </p:nvSpPr>
        <p:spPr>
          <a:xfrm>
            <a:off x="1042738" y="1312055"/>
            <a:ext cx="10276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0">
              <a:defRPr/>
            </a:pP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572E7FD4-75DD-0E8A-4DDF-F20FB92793F2}"/>
              </a:ext>
            </a:extLst>
          </p:cNvPr>
          <p:cNvSpPr txBox="1"/>
          <p:nvPr/>
        </p:nvSpPr>
        <p:spPr>
          <a:xfrm>
            <a:off x="244552" y="271307"/>
            <a:ext cx="3312523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Introduction</a:t>
            </a:r>
            <a:endParaRPr lang="zh-CN" altLang="en-US" sz="4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D0060384-4F2A-3832-4222-019F45F98F69}"/>
              </a:ext>
            </a:extLst>
          </p:cNvPr>
          <p:cNvSpPr txBox="1"/>
          <p:nvPr/>
        </p:nvSpPr>
        <p:spPr>
          <a:xfrm>
            <a:off x="1725929" y="1998533"/>
            <a:ext cx="7625190" cy="5232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Prevalence of Skin Diseases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1C33C702-8AF4-9C58-68D3-6E5ADE0D1FA6}"/>
              </a:ext>
            </a:extLst>
          </p:cNvPr>
          <p:cNvSpPr txBox="1"/>
          <p:nvPr/>
        </p:nvSpPr>
        <p:spPr>
          <a:xfrm>
            <a:off x="1725929" y="2611353"/>
            <a:ext cx="7625190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 to Dermatological Services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256CA792-E795-6F7C-2D2E-2C07D1C8B83C}"/>
              </a:ext>
            </a:extLst>
          </p:cNvPr>
          <p:cNvSpPr txBox="1"/>
          <p:nvPr/>
        </p:nvSpPr>
        <p:spPr>
          <a:xfrm>
            <a:off x="1703977" y="3852024"/>
            <a:ext cx="7625191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and Intervention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200EAFEF-EECD-2F1B-A480-0C5448CFB2C8}"/>
              </a:ext>
            </a:extLst>
          </p:cNvPr>
          <p:cNvSpPr txBox="1"/>
          <p:nvPr/>
        </p:nvSpPr>
        <p:spPr>
          <a:xfrm>
            <a:off x="1682026" y="4486548"/>
            <a:ext cx="7669093" cy="5232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Awareness and Education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2A88D5EF-02E3-560F-B8A0-D52707A8E5EB}"/>
              </a:ext>
            </a:extLst>
          </p:cNvPr>
          <p:cNvSpPr txBox="1"/>
          <p:nvPr/>
        </p:nvSpPr>
        <p:spPr>
          <a:xfrm>
            <a:off x="1709536" y="3229459"/>
            <a:ext cx="7625190" cy="5232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Anxiety and Psychological Pressure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B16E3DE-6621-2C44-3738-ED4FC98471AF}"/>
              </a:ext>
            </a:extLst>
          </p:cNvPr>
          <p:cNvSpPr txBox="1"/>
          <p:nvPr/>
        </p:nvSpPr>
        <p:spPr>
          <a:xfrm>
            <a:off x="1682026" y="5117438"/>
            <a:ext cx="7669093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Support and Guidance for Patients</a:t>
            </a:r>
            <a:endParaRPr lang="ar-EG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logo of a person's face with a phone and a cross">
            <a:extLst>
              <a:ext uri="{FF2B5EF4-FFF2-40B4-BE49-F238E27FC236}">
                <a16:creationId xmlns:a16="http://schemas.microsoft.com/office/drawing/2014/main" id="{9CA0AF96-3BA4-A9A8-5466-CEDEC23B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4" y="23428"/>
            <a:ext cx="1073386" cy="1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75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75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75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75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3" grpId="0"/>
      <p:bldP spid="4" grpId="0" animBg="1"/>
      <p:bldP spid="7" grpId="0" animBg="1"/>
      <p:bldP spid="8" grpId="0" animBg="1"/>
      <p:bldP spid="12" grpId="0" animBg="1"/>
      <p:bldP spid="14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9BF8EDD-A224-404F-BD6A-4DB515BE1D60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1227</Words>
  <Application>Microsoft Office PowerPoint</Application>
  <PresentationFormat>Widescreen</PresentationFormat>
  <Paragraphs>417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b</vt:lpstr>
      <vt:lpstr>Calibri Light</vt:lpstr>
      <vt:lpstr>Times New Roman</vt:lpstr>
      <vt:lpstr>思源黑体 CN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youssef hatem</dc:creator>
  <cp:lastModifiedBy>Amr Hesham</cp:lastModifiedBy>
  <cp:revision>123</cp:revision>
  <dcterms:created xsi:type="dcterms:W3CDTF">2024-02-09T08:29:51Z</dcterms:created>
  <dcterms:modified xsi:type="dcterms:W3CDTF">2025-07-04T22:18:48Z</dcterms:modified>
</cp:coreProperties>
</file>